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10287000" cx="18288000"/>
  <p:notesSz cx="6858000" cy="9144000"/>
  <p:embeddedFontLst>
    <p:embeddedFont>
      <p:font typeface="Poppins Black"/>
      <p:bold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34" roundtripDataSignature="AMtx7mg3GaII6jBTz93aEOsoxAYrAaoP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PoppinsBlack-boldItalic.fntdata"/><Relationship Id="rId10" Type="http://schemas.openxmlformats.org/officeDocument/2006/relationships/slide" Target="slides/slide5.xml"/><Relationship Id="rId32" Type="http://schemas.openxmlformats.org/officeDocument/2006/relationships/font" Target="fonts/PoppinsBlack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customschemas.google.com/relationships/presentationmetadata" Target="meta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ad45c0e76b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2ad45c0e76b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ad45c0e76b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2ad45c0e76b_0_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ad45c0e76b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2ad45c0e76b_0_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ad45c0e76b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2ad45c0e76b_0_1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ad45c0e76b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2ad45c0e76b_0_1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ad45c0e76b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2ad45c0e76b_0_1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ad45c0e76b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2ad45c0e76b_0_1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ad45c0e76b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2ad45c0e76b_0_1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ad45c0e76b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2ad45c0e76b_0_1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ad45c0e76b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2ad45c0e76b_0_1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ad45c0e76b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2ad45c0e76b_0_2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ad45c0e76b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2ad45c0e76b_0_2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ad45c0e76b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2ad45c0e76b_0_2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ad45c0e76b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g2ad45c0e76b_0_2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ad45c0e76b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2ad45c0e76b_0_2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ad45c0e76b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g2ad45c0e76b_0_3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ad45c0e76b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2ad45c0e76b_0_3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ad45c0e76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2ad45c0e76b_0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ad45c0e76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2ad45c0e76b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ad45c0e7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2ad45c0e76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ad45c0e76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2ad45c0e76b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5" Type="http://schemas.openxmlformats.org/officeDocument/2006/relationships/image" Target="../media/image14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5" Type="http://schemas.openxmlformats.org/officeDocument/2006/relationships/image" Target="../media/image14.png"/><Relationship Id="rId6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16625984" y="8929571"/>
            <a:ext cx="633316" cy="299386"/>
          </a:xfrm>
          <a:custGeom>
            <a:rect b="b" l="l" r="r" t="t"/>
            <a:pathLst>
              <a:path extrusionOk="0" h="299386" w="633316">
                <a:moveTo>
                  <a:pt x="0" y="0"/>
                </a:moveTo>
                <a:lnTo>
                  <a:pt x="633316" y="0"/>
                </a:lnTo>
                <a:lnTo>
                  <a:pt x="633316" y="299385"/>
                </a:lnTo>
                <a:lnTo>
                  <a:pt x="0" y="2993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5" name="Google Shape;85;p1"/>
          <p:cNvGrpSpPr/>
          <p:nvPr/>
        </p:nvGrpSpPr>
        <p:grpSpPr>
          <a:xfrm>
            <a:off x="738291" y="884039"/>
            <a:ext cx="4619273" cy="10921354"/>
            <a:chOff x="0" y="-38100"/>
            <a:chExt cx="1216599" cy="2876406"/>
          </a:xfrm>
        </p:grpSpPr>
        <p:sp>
          <p:nvSpPr>
            <p:cNvPr id="86" name="Google Shape;86;p1"/>
            <p:cNvSpPr/>
            <p:nvPr/>
          </p:nvSpPr>
          <p:spPr>
            <a:xfrm>
              <a:off x="0" y="0"/>
              <a:ext cx="1216599" cy="2838306"/>
            </a:xfrm>
            <a:custGeom>
              <a:rect b="b" l="l" r="r" t="t"/>
              <a:pathLst>
                <a:path extrusionOk="0" h="2838306" w="1216599">
                  <a:moveTo>
                    <a:pt x="67040" y="0"/>
                  </a:moveTo>
                  <a:lnTo>
                    <a:pt x="1149558" y="0"/>
                  </a:lnTo>
                  <a:cubicBezTo>
                    <a:pt x="1167339" y="0"/>
                    <a:pt x="1184390" y="7063"/>
                    <a:pt x="1196963" y="19636"/>
                  </a:cubicBezTo>
                  <a:cubicBezTo>
                    <a:pt x="1209535" y="32208"/>
                    <a:pt x="1216599" y="49260"/>
                    <a:pt x="1216599" y="67040"/>
                  </a:cubicBezTo>
                  <a:lnTo>
                    <a:pt x="1216599" y="2771266"/>
                  </a:lnTo>
                  <a:cubicBezTo>
                    <a:pt x="1216599" y="2789046"/>
                    <a:pt x="1209535" y="2806098"/>
                    <a:pt x="1196963" y="2818670"/>
                  </a:cubicBezTo>
                  <a:cubicBezTo>
                    <a:pt x="1184390" y="2831243"/>
                    <a:pt x="1167339" y="2838306"/>
                    <a:pt x="1149558" y="2838306"/>
                  </a:cubicBezTo>
                  <a:lnTo>
                    <a:pt x="67040" y="2838306"/>
                  </a:lnTo>
                  <a:cubicBezTo>
                    <a:pt x="49260" y="2838306"/>
                    <a:pt x="32208" y="2831243"/>
                    <a:pt x="19636" y="2818670"/>
                  </a:cubicBezTo>
                  <a:cubicBezTo>
                    <a:pt x="7063" y="2806098"/>
                    <a:pt x="0" y="2789046"/>
                    <a:pt x="0" y="2771266"/>
                  </a:cubicBezTo>
                  <a:lnTo>
                    <a:pt x="0" y="67040"/>
                  </a:lnTo>
                  <a:cubicBezTo>
                    <a:pt x="0" y="49260"/>
                    <a:pt x="7063" y="32208"/>
                    <a:pt x="19636" y="19636"/>
                  </a:cubicBezTo>
                  <a:cubicBezTo>
                    <a:pt x="32208" y="7063"/>
                    <a:pt x="49260" y="0"/>
                    <a:pt x="67040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"/>
            <p:cNvSpPr txBox="1"/>
            <p:nvPr/>
          </p:nvSpPr>
          <p:spPr>
            <a:xfrm>
              <a:off x="0" y="-38100"/>
              <a:ext cx="1216599" cy="28764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1"/>
          <p:cNvSpPr/>
          <p:nvPr/>
        </p:nvSpPr>
        <p:spPr>
          <a:xfrm>
            <a:off x="738291" y="2998960"/>
            <a:ext cx="5301773" cy="5301773"/>
          </a:xfrm>
          <a:custGeom>
            <a:rect b="b" l="l" r="r" t="t"/>
            <a:pathLst>
              <a:path extrusionOk="0" h="5301773" w="5301773">
                <a:moveTo>
                  <a:pt x="0" y="0"/>
                </a:moveTo>
                <a:lnTo>
                  <a:pt x="5301773" y="0"/>
                </a:lnTo>
                <a:lnTo>
                  <a:pt x="5301773" y="5301773"/>
                </a:lnTo>
                <a:lnTo>
                  <a:pt x="0" y="53017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"/>
          <p:cNvSpPr/>
          <p:nvPr/>
        </p:nvSpPr>
        <p:spPr>
          <a:xfrm>
            <a:off x="1028700" y="2303052"/>
            <a:ext cx="5752806" cy="5680896"/>
          </a:xfrm>
          <a:custGeom>
            <a:rect b="b" l="l" r="r" t="t"/>
            <a:pathLst>
              <a:path extrusionOk="0" h="5680896" w="5752806">
                <a:moveTo>
                  <a:pt x="0" y="0"/>
                </a:moveTo>
                <a:lnTo>
                  <a:pt x="5752806" y="0"/>
                </a:lnTo>
                <a:lnTo>
                  <a:pt x="5752806" y="5680896"/>
                </a:lnTo>
                <a:lnTo>
                  <a:pt x="0" y="5680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"/>
          <p:cNvSpPr txBox="1"/>
          <p:nvPr/>
        </p:nvSpPr>
        <p:spPr>
          <a:xfrm>
            <a:off x="7700807" y="4565911"/>
            <a:ext cx="89253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399" u="none" cap="none" strike="noStrike">
                <a:solidFill>
                  <a:srgbClr val="224B0C"/>
                </a:solidFill>
              </a:rPr>
              <a:t>Unit 10</a:t>
            </a:r>
            <a:endParaRPr b="1"/>
          </a:p>
        </p:txBody>
      </p:sp>
      <p:sp>
        <p:nvSpPr>
          <p:cNvPr id="91" name="Google Shape;91;p1"/>
          <p:cNvSpPr txBox="1"/>
          <p:nvPr/>
        </p:nvSpPr>
        <p:spPr>
          <a:xfrm>
            <a:off x="7757957" y="2958290"/>
            <a:ext cx="4549139" cy="20631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399" u="none" cap="none" strike="noStrike">
                <a:solidFill>
                  <a:srgbClr val="AC4425"/>
                </a:solidFill>
                <a:latin typeface="Poppins Black"/>
                <a:ea typeface="Poppins Black"/>
                <a:cs typeface="Poppins Black"/>
                <a:sym typeface="Poppins Black"/>
              </a:rPr>
              <a:t>Unit 9</a:t>
            </a:r>
            <a:endParaRPr/>
          </a:p>
        </p:txBody>
      </p:sp>
      <p:sp>
        <p:nvSpPr>
          <p:cNvPr id="92" name="Google Shape;92;p1"/>
          <p:cNvSpPr txBox="1"/>
          <p:nvPr/>
        </p:nvSpPr>
        <p:spPr>
          <a:xfrm>
            <a:off x="12848554" y="990600"/>
            <a:ext cx="4410746" cy="396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AC4425"/>
                </a:solidFill>
                <a:latin typeface="Arial"/>
                <a:ea typeface="Arial"/>
                <a:cs typeface="Arial"/>
                <a:sym typeface="Arial"/>
              </a:rPr>
              <a:t>English for Hotel Personnel</a:t>
            </a:r>
            <a:endParaRPr/>
          </a:p>
        </p:txBody>
      </p:sp>
      <p:sp>
        <p:nvSpPr>
          <p:cNvPr id="93" name="Google Shape;93;p1"/>
          <p:cNvSpPr txBox="1"/>
          <p:nvPr/>
        </p:nvSpPr>
        <p:spPr>
          <a:xfrm>
            <a:off x="14261897" y="8862127"/>
            <a:ext cx="2139024" cy="3961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AC4425"/>
                </a:solidFill>
                <a:latin typeface="Arial"/>
                <a:ea typeface="Arial"/>
                <a:cs typeface="Arial"/>
                <a:sym typeface="Arial"/>
              </a:rPr>
              <a:t>Start Slide</a:t>
            </a:r>
            <a:endParaRPr/>
          </a:p>
        </p:txBody>
      </p:sp>
      <p:sp>
        <p:nvSpPr>
          <p:cNvPr id="94" name="Google Shape;94;p1"/>
          <p:cNvSpPr/>
          <p:nvPr/>
        </p:nvSpPr>
        <p:spPr>
          <a:xfrm>
            <a:off x="7700807" y="8769881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9" y="0"/>
                </a:lnTo>
                <a:lnTo>
                  <a:pt x="2253129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g2ad45c0e76b_0_53"/>
          <p:cNvGrpSpPr/>
          <p:nvPr/>
        </p:nvGrpSpPr>
        <p:grpSpPr>
          <a:xfrm>
            <a:off x="357742" y="2442639"/>
            <a:ext cx="1675572" cy="9472943"/>
            <a:chOff x="0" y="-38100"/>
            <a:chExt cx="441300" cy="2494915"/>
          </a:xfrm>
        </p:grpSpPr>
        <p:sp>
          <p:nvSpPr>
            <p:cNvPr id="195" name="Google Shape;195;g2ad45c0e76b_0_53"/>
            <p:cNvSpPr/>
            <p:nvPr/>
          </p:nvSpPr>
          <p:spPr>
            <a:xfrm>
              <a:off x="0" y="0"/>
              <a:ext cx="441169" cy="2456815"/>
            </a:xfrm>
            <a:custGeom>
              <a:rect b="b" l="l" r="r" t="t"/>
              <a:pathLst>
                <a:path extrusionOk="0" h="2456815" w="441169">
                  <a:moveTo>
                    <a:pt x="184875" y="0"/>
                  </a:moveTo>
                  <a:lnTo>
                    <a:pt x="256294" y="0"/>
                  </a:lnTo>
                  <a:cubicBezTo>
                    <a:pt x="358398" y="0"/>
                    <a:pt x="441169" y="82771"/>
                    <a:pt x="441169" y="184875"/>
                  </a:cubicBezTo>
                  <a:lnTo>
                    <a:pt x="441169" y="2271940"/>
                  </a:lnTo>
                  <a:cubicBezTo>
                    <a:pt x="441169" y="2320972"/>
                    <a:pt x="421691" y="2367996"/>
                    <a:pt x="387020" y="2402666"/>
                  </a:cubicBezTo>
                  <a:cubicBezTo>
                    <a:pt x="352349" y="2437337"/>
                    <a:pt x="305326" y="2456815"/>
                    <a:pt x="256294" y="2456815"/>
                  </a:cubicBezTo>
                  <a:lnTo>
                    <a:pt x="184875" y="2456815"/>
                  </a:lnTo>
                  <a:cubicBezTo>
                    <a:pt x="82771" y="2456815"/>
                    <a:pt x="0" y="2374044"/>
                    <a:pt x="0" y="2271940"/>
                  </a:cubicBezTo>
                  <a:lnTo>
                    <a:pt x="0" y="184875"/>
                  </a:lnTo>
                  <a:cubicBezTo>
                    <a:pt x="0" y="82771"/>
                    <a:pt x="82771" y="0"/>
                    <a:pt x="184875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g2ad45c0e76b_0_53"/>
            <p:cNvSpPr txBox="1"/>
            <p:nvPr/>
          </p:nvSpPr>
          <p:spPr>
            <a:xfrm>
              <a:off x="0" y="-38100"/>
              <a:ext cx="441300" cy="24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" name="Google Shape;197;g2ad45c0e76b_0_53"/>
          <p:cNvSpPr/>
          <p:nvPr/>
        </p:nvSpPr>
        <p:spPr>
          <a:xfrm>
            <a:off x="16559510" y="8799225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8" y="0"/>
                </a:lnTo>
                <a:lnTo>
                  <a:pt x="2253128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" name="Google Shape;198;g2ad45c0e76b_0_53"/>
          <p:cNvSpPr txBox="1"/>
          <p:nvPr/>
        </p:nvSpPr>
        <p:spPr>
          <a:xfrm rot="-5400000">
            <a:off x="-1981423" y="5820001"/>
            <a:ext cx="6076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FAF7EA"/>
                </a:solidFill>
                <a:latin typeface="Poppins Black"/>
                <a:ea typeface="Poppins Black"/>
                <a:cs typeface="Poppins Black"/>
                <a:sym typeface="Poppins Black"/>
              </a:rPr>
              <a:t>Vocabulary</a:t>
            </a:r>
            <a:endParaRPr/>
          </a:p>
        </p:txBody>
      </p:sp>
      <p:sp>
        <p:nvSpPr>
          <p:cNvPr id="199" name="Google Shape;199;g2ad45c0e76b_0_53"/>
          <p:cNvSpPr txBox="1"/>
          <p:nvPr/>
        </p:nvSpPr>
        <p:spPr>
          <a:xfrm>
            <a:off x="2312225" y="703425"/>
            <a:ext cx="6874200" cy="90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60782" lvl="1" marL="641936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3600"/>
              <a:buChar char="•"/>
            </a:pPr>
            <a:r>
              <a:rPr lang="en-US" sz="3600">
                <a:solidFill>
                  <a:srgbClr val="224B0C"/>
                </a:solidFill>
              </a:rPr>
              <a:t> </a:t>
            </a:r>
            <a:r>
              <a:rPr lang="en-US" sz="3600" u="sng">
                <a:solidFill>
                  <a:srgbClr val="224B0C"/>
                </a:solidFill>
              </a:rPr>
              <a:t>Old World Wines </a:t>
            </a:r>
            <a:r>
              <a:rPr lang="en-US" sz="3600" u="sng">
                <a:solidFill>
                  <a:srgbClr val="224B0C"/>
                </a:solidFill>
              </a:rPr>
              <a:t>ไวน์โลกเก่า</a:t>
            </a:r>
            <a:r>
              <a:rPr lang="en-US" sz="3600">
                <a:solidFill>
                  <a:srgbClr val="224B0C"/>
                </a:solidFill>
              </a:rPr>
              <a:t>คือ ไวน์ที่ผลิตในประเทศแถบยุโรปทั้งหมด ซึ่งมีการผลิตไวน์มานานกว่า 600 ปีขึ้นไป เช่น ฝรั่งเศส เยอรมนี อิตาลี สเปน โปรตุเกส ออสเตรีย ฮังการี โรมาเนีย เป็นต้น โดยการผลิตไวน์ยังคงรักษาประเพณีดั้งเดิม</a:t>
            </a:r>
            <a:endParaRPr sz="3600" u="sng">
              <a:solidFill>
                <a:srgbClr val="224B0C"/>
              </a:solidFill>
            </a:endParaRPr>
          </a:p>
          <a:p>
            <a:pPr indent="-360782" lvl="1" marL="641936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3600"/>
              <a:buChar char="•"/>
            </a:pPr>
            <a:r>
              <a:rPr lang="en-US" sz="3600" u="sng">
                <a:solidFill>
                  <a:srgbClr val="224B0C"/>
                </a:solidFill>
              </a:rPr>
              <a:t>New World wine ไวน์โลกใหม่ </a:t>
            </a:r>
            <a:r>
              <a:rPr lang="en-US" sz="3600">
                <a:solidFill>
                  <a:srgbClr val="224B0C"/>
                </a:solidFill>
              </a:rPr>
              <a:t>ไวน์ที่ผลิตนอกทวีปยุโรป หรือเพิ่งผลิตไวน์มาได้ไม่เกิน 500 ปีหรือเกินเล็กน้อย</a:t>
            </a:r>
            <a:endParaRPr sz="3600">
              <a:solidFill>
                <a:srgbClr val="224B0C"/>
              </a:solidFill>
            </a:endParaRPr>
          </a:p>
        </p:txBody>
      </p:sp>
      <p:pic>
        <p:nvPicPr>
          <p:cNvPr id="200" name="Google Shape;200;g2ad45c0e76b_0_53"/>
          <p:cNvPicPr preferRelativeResize="0"/>
          <p:nvPr/>
        </p:nvPicPr>
        <p:blipFill rotWithShape="1">
          <a:blip r:embed="rId4">
            <a:alphaModFix/>
          </a:blip>
          <a:srcRect b="9428" l="0" r="0" t="0"/>
          <a:stretch/>
        </p:blipFill>
        <p:spPr>
          <a:xfrm>
            <a:off x="9358600" y="596725"/>
            <a:ext cx="8578424" cy="776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g2ad45c0e76b_0_67"/>
          <p:cNvGrpSpPr/>
          <p:nvPr/>
        </p:nvGrpSpPr>
        <p:grpSpPr>
          <a:xfrm>
            <a:off x="357742" y="2442639"/>
            <a:ext cx="1675572" cy="9472943"/>
            <a:chOff x="0" y="-38100"/>
            <a:chExt cx="441300" cy="2494915"/>
          </a:xfrm>
        </p:grpSpPr>
        <p:sp>
          <p:nvSpPr>
            <p:cNvPr id="206" name="Google Shape;206;g2ad45c0e76b_0_67"/>
            <p:cNvSpPr/>
            <p:nvPr/>
          </p:nvSpPr>
          <p:spPr>
            <a:xfrm>
              <a:off x="0" y="0"/>
              <a:ext cx="441169" cy="2456815"/>
            </a:xfrm>
            <a:custGeom>
              <a:rect b="b" l="l" r="r" t="t"/>
              <a:pathLst>
                <a:path extrusionOk="0" h="2456815" w="441169">
                  <a:moveTo>
                    <a:pt x="184875" y="0"/>
                  </a:moveTo>
                  <a:lnTo>
                    <a:pt x="256294" y="0"/>
                  </a:lnTo>
                  <a:cubicBezTo>
                    <a:pt x="358398" y="0"/>
                    <a:pt x="441169" y="82771"/>
                    <a:pt x="441169" y="184875"/>
                  </a:cubicBezTo>
                  <a:lnTo>
                    <a:pt x="441169" y="2271940"/>
                  </a:lnTo>
                  <a:cubicBezTo>
                    <a:pt x="441169" y="2320972"/>
                    <a:pt x="421691" y="2367996"/>
                    <a:pt x="387020" y="2402666"/>
                  </a:cubicBezTo>
                  <a:cubicBezTo>
                    <a:pt x="352349" y="2437337"/>
                    <a:pt x="305326" y="2456815"/>
                    <a:pt x="256294" y="2456815"/>
                  </a:cubicBezTo>
                  <a:lnTo>
                    <a:pt x="184875" y="2456815"/>
                  </a:lnTo>
                  <a:cubicBezTo>
                    <a:pt x="82771" y="2456815"/>
                    <a:pt x="0" y="2374044"/>
                    <a:pt x="0" y="2271940"/>
                  </a:cubicBezTo>
                  <a:lnTo>
                    <a:pt x="0" y="184875"/>
                  </a:lnTo>
                  <a:cubicBezTo>
                    <a:pt x="0" y="82771"/>
                    <a:pt x="82771" y="0"/>
                    <a:pt x="184875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g2ad45c0e76b_0_67"/>
            <p:cNvSpPr txBox="1"/>
            <p:nvPr/>
          </p:nvSpPr>
          <p:spPr>
            <a:xfrm>
              <a:off x="0" y="-38100"/>
              <a:ext cx="441300" cy="24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" name="Google Shape;208;g2ad45c0e76b_0_67"/>
          <p:cNvSpPr/>
          <p:nvPr/>
        </p:nvSpPr>
        <p:spPr>
          <a:xfrm>
            <a:off x="16559510" y="8799225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8" y="0"/>
                </a:lnTo>
                <a:lnTo>
                  <a:pt x="2253128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g2ad45c0e76b_0_67"/>
          <p:cNvSpPr txBox="1"/>
          <p:nvPr/>
        </p:nvSpPr>
        <p:spPr>
          <a:xfrm rot="-5400000">
            <a:off x="-1981423" y="5820001"/>
            <a:ext cx="6076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FAF7EA"/>
                </a:solidFill>
                <a:latin typeface="Poppins Black"/>
                <a:ea typeface="Poppins Black"/>
                <a:cs typeface="Poppins Black"/>
                <a:sym typeface="Poppins Black"/>
              </a:rPr>
              <a:t>Vocabulary</a:t>
            </a:r>
            <a:endParaRPr/>
          </a:p>
        </p:txBody>
      </p:sp>
      <p:sp>
        <p:nvSpPr>
          <p:cNvPr id="210" name="Google Shape;210;g2ad45c0e76b_0_67"/>
          <p:cNvSpPr txBox="1"/>
          <p:nvPr/>
        </p:nvSpPr>
        <p:spPr>
          <a:xfrm>
            <a:off x="2481175" y="703425"/>
            <a:ext cx="8808900" cy="94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224B0C"/>
                </a:solidFill>
              </a:rPr>
              <a:t>Single Malt ก็นับว่าเป็นวิสกี้เหมือนกัน แต่จะต่างกันตรงที่ว่าหมักจากข้าวบาร์เลย์เพียงอย่างเดียวเท่านั้น และยังใช้โรงกลั่นแค่เพียงโรงเดียวอีกด้วย ซิงเกิลมอลต์ที่ดี จะต้องมี 5 คุณสมบัติดังนี้</a:t>
            </a:r>
            <a:endParaRPr sz="3600">
              <a:solidFill>
                <a:srgbClr val="224B0C"/>
              </a:solidFill>
            </a:endParaRPr>
          </a:p>
          <a:p>
            <a:pPr indent="-381000" lvl="0" marL="45720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400"/>
              <a:buAutoNum type="arabicPeriod"/>
            </a:pPr>
            <a:r>
              <a:rPr lang="en-US" sz="2400">
                <a:solidFill>
                  <a:srgbClr val="224B0C"/>
                </a:solidFill>
              </a:rPr>
              <a:t>ทำจากข้าวบาร์เลย์มอลต์ ยีสต์ และน้ำเท่านั้น ไม่มีส่วนผสมอื่นอีก</a:t>
            </a:r>
            <a:endParaRPr sz="2400">
              <a:solidFill>
                <a:srgbClr val="224B0C"/>
              </a:solidFill>
            </a:endParaRPr>
          </a:p>
          <a:p>
            <a:pPr indent="-381000" lvl="0" marL="45720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400"/>
              <a:buAutoNum type="arabicPeriod"/>
            </a:pPr>
            <a:r>
              <a:rPr lang="en-US" sz="2400">
                <a:solidFill>
                  <a:srgbClr val="224B0C"/>
                </a:solidFill>
              </a:rPr>
              <a:t>จะต้องหมัก บ่ม และกลั่น ภายในประเทศสก็อตแลนด์เท่านั้น ถ้าจากที่อื่นไม่นับ</a:t>
            </a:r>
            <a:endParaRPr sz="2400">
              <a:solidFill>
                <a:srgbClr val="224B0C"/>
              </a:solidFill>
            </a:endParaRPr>
          </a:p>
          <a:p>
            <a:pPr indent="-381000" lvl="0" marL="45720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400"/>
              <a:buAutoNum type="arabicPeriod"/>
            </a:pPr>
            <a:r>
              <a:rPr lang="en-US" sz="2400">
                <a:solidFill>
                  <a:srgbClr val="224B0C"/>
                </a:solidFill>
              </a:rPr>
              <a:t>ในขั้นตอนของการกลั่น จะต้องกลั่นแบบ Pot Still ซึ่งเป็นการกลั่นแบบโบราณ จากเครื่องมือที่ทำจากทองแดง</a:t>
            </a:r>
            <a:endParaRPr sz="2400">
              <a:solidFill>
                <a:srgbClr val="224B0C"/>
              </a:solidFill>
            </a:endParaRPr>
          </a:p>
          <a:p>
            <a:pPr indent="-381000" lvl="0" marL="45720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400"/>
              <a:buAutoNum type="arabicPeriod"/>
            </a:pPr>
            <a:r>
              <a:rPr lang="en-US" sz="2400">
                <a:solidFill>
                  <a:srgbClr val="224B0C"/>
                </a:solidFill>
              </a:rPr>
              <a:t>ต้องบ่มอยู่ในถังไม่โอ๊คเป็นเวลา 3 ปีขึ้นไป และแน่นอนว่าต้องที่สก็อตแลนด์เท่านั้น</a:t>
            </a:r>
            <a:endParaRPr sz="2400">
              <a:solidFill>
                <a:srgbClr val="224B0C"/>
              </a:solidFill>
            </a:endParaRPr>
          </a:p>
          <a:p>
            <a:pPr indent="-381000" lvl="0" marL="45720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400"/>
              <a:buAutoNum type="arabicPeriod"/>
            </a:pPr>
            <a:r>
              <a:rPr lang="en-US" sz="2400">
                <a:solidFill>
                  <a:srgbClr val="224B0C"/>
                </a:solidFill>
              </a:rPr>
              <a:t>การบรรจุขวดก็ต้องทำที่สก็อตแลนด์ และจะต้องมีดีกรีแอลกอฮอล์ที่ 40% ขึ้นไป</a:t>
            </a:r>
            <a:endParaRPr sz="2400">
              <a:solidFill>
                <a:srgbClr val="224B0C"/>
              </a:solidFill>
            </a:endParaRPr>
          </a:p>
          <a:p>
            <a:pPr indent="0" lvl="0" marL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24B0C"/>
              </a:solidFill>
            </a:endParaRPr>
          </a:p>
          <a:p>
            <a:pPr indent="0" lvl="0" marL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24B0C"/>
                </a:solidFill>
              </a:rPr>
              <a:t>ศึกษาเพิ่มเติมได้ที่: https://liqinfo.com/26/single-malt/</a:t>
            </a:r>
            <a:endParaRPr sz="2400">
              <a:solidFill>
                <a:srgbClr val="224B0C"/>
              </a:solidFill>
            </a:endParaRPr>
          </a:p>
        </p:txBody>
      </p:sp>
      <p:pic>
        <p:nvPicPr>
          <p:cNvPr id="211" name="Google Shape;211;g2ad45c0e76b_0_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9800" y="1774425"/>
            <a:ext cx="6693125" cy="4464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g2ad45c0e76b_0_81"/>
          <p:cNvGrpSpPr/>
          <p:nvPr/>
        </p:nvGrpSpPr>
        <p:grpSpPr>
          <a:xfrm>
            <a:off x="12186475" y="1858125"/>
            <a:ext cx="5762407" cy="4800715"/>
            <a:chOff x="0" y="-38100"/>
            <a:chExt cx="441300" cy="2494915"/>
          </a:xfrm>
        </p:grpSpPr>
        <p:sp>
          <p:nvSpPr>
            <p:cNvPr id="217" name="Google Shape;217;g2ad45c0e76b_0_81"/>
            <p:cNvSpPr/>
            <p:nvPr/>
          </p:nvSpPr>
          <p:spPr>
            <a:xfrm>
              <a:off x="0" y="0"/>
              <a:ext cx="441169" cy="2456815"/>
            </a:xfrm>
            <a:custGeom>
              <a:rect b="b" l="l" r="r" t="t"/>
              <a:pathLst>
                <a:path extrusionOk="0" h="2456815" w="441169">
                  <a:moveTo>
                    <a:pt x="184875" y="0"/>
                  </a:moveTo>
                  <a:lnTo>
                    <a:pt x="256294" y="0"/>
                  </a:lnTo>
                  <a:cubicBezTo>
                    <a:pt x="358398" y="0"/>
                    <a:pt x="441169" y="82771"/>
                    <a:pt x="441169" y="184875"/>
                  </a:cubicBezTo>
                  <a:lnTo>
                    <a:pt x="441169" y="2271940"/>
                  </a:lnTo>
                  <a:cubicBezTo>
                    <a:pt x="441169" y="2320972"/>
                    <a:pt x="421691" y="2367996"/>
                    <a:pt x="387020" y="2402666"/>
                  </a:cubicBezTo>
                  <a:cubicBezTo>
                    <a:pt x="352349" y="2437337"/>
                    <a:pt x="305326" y="2456815"/>
                    <a:pt x="256294" y="2456815"/>
                  </a:cubicBezTo>
                  <a:lnTo>
                    <a:pt x="184875" y="2456815"/>
                  </a:lnTo>
                  <a:cubicBezTo>
                    <a:pt x="82771" y="2456815"/>
                    <a:pt x="0" y="2374044"/>
                    <a:pt x="0" y="2271940"/>
                  </a:cubicBezTo>
                  <a:lnTo>
                    <a:pt x="0" y="184875"/>
                  </a:lnTo>
                  <a:cubicBezTo>
                    <a:pt x="0" y="82771"/>
                    <a:pt x="82771" y="0"/>
                    <a:pt x="184875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g2ad45c0e76b_0_81"/>
            <p:cNvSpPr txBox="1"/>
            <p:nvPr/>
          </p:nvSpPr>
          <p:spPr>
            <a:xfrm>
              <a:off x="0" y="-38100"/>
              <a:ext cx="441300" cy="24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" name="Google Shape;219;g2ad45c0e76b_0_81"/>
          <p:cNvGrpSpPr/>
          <p:nvPr/>
        </p:nvGrpSpPr>
        <p:grpSpPr>
          <a:xfrm>
            <a:off x="357742" y="2442639"/>
            <a:ext cx="1675572" cy="9472943"/>
            <a:chOff x="0" y="-38100"/>
            <a:chExt cx="441300" cy="2494915"/>
          </a:xfrm>
        </p:grpSpPr>
        <p:sp>
          <p:nvSpPr>
            <p:cNvPr id="220" name="Google Shape;220;g2ad45c0e76b_0_81"/>
            <p:cNvSpPr/>
            <p:nvPr/>
          </p:nvSpPr>
          <p:spPr>
            <a:xfrm>
              <a:off x="0" y="0"/>
              <a:ext cx="441169" cy="2456815"/>
            </a:xfrm>
            <a:custGeom>
              <a:rect b="b" l="l" r="r" t="t"/>
              <a:pathLst>
                <a:path extrusionOk="0" h="2456815" w="441169">
                  <a:moveTo>
                    <a:pt x="184875" y="0"/>
                  </a:moveTo>
                  <a:lnTo>
                    <a:pt x="256294" y="0"/>
                  </a:lnTo>
                  <a:cubicBezTo>
                    <a:pt x="358398" y="0"/>
                    <a:pt x="441169" y="82771"/>
                    <a:pt x="441169" y="184875"/>
                  </a:cubicBezTo>
                  <a:lnTo>
                    <a:pt x="441169" y="2271940"/>
                  </a:lnTo>
                  <a:cubicBezTo>
                    <a:pt x="441169" y="2320972"/>
                    <a:pt x="421691" y="2367996"/>
                    <a:pt x="387020" y="2402666"/>
                  </a:cubicBezTo>
                  <a:cubicBezTo>
                    <a:pt x="352349" y="2437337"/>
                    <a:pt x="305326" y="2456815"/>
                    <a:pt x="256294" y="2456815"/>
                  </a:cubicBezTo>
                  <a:lnTo>
                    <a:pt x="184875" y="2456815"/>
                  </a:lnTo>
                  <a:cubicBezTo>
                    <a:pt x="82771" y="2456815"/>
                    <a:pt x="0" y="2374044"/>
                    <a:pt x="0" y="2271940"/>
                  </a:cubicBezTo>
                  <a:lnTo>
                    <a:pt x="0" y="184875"/>
                  </a:lnTo>
                  <a:cubicBezTo>
                    <a:pt x="0" y="82771"/>
                    <a:pt x="82771" y="0"/>
                    <a:pt x="184875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g2ad45c0e76b_0_81"/>
            <p:cNvSpPr txBox="1"/>
            <p:nvPr/>
          </p:nvSpPr>
          <p:spPr>
            <a:xfrm>
              <a:off x="0" y="-38100"/>
              <a:ext cx="441300" cy="24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g2ad45c0e76b_0_81"/>
          <p:cNvSpPr/>
          <p:nvPr/>
        </p:nvSpPr>
        <p:spPr>
          <a:xfrm>
            <a:off x="16559510" y="8799225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8" y="0"/>
                </a:lnTo>
                <a:lnTo>
                  <a:pt x="2253128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" name="Google Shape;223;g2ad45c0e76b_0_81"/>
          <p:cNvSpPr txBox="1"/>
          <p:nvPr/>
        </p:nvSpPr>
        <p:spPr>
          <a:xfrm rot="-5400000">
            <a:off x="-1981423" y="5820001"/>
            <a:ext cx="6076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FAF7EA"/>
                </a:solidFill>
                <a:latin typeface="Poppins Black"/>
                <a:ea typeface="Poppins Black"/>
                <a:cs typeface="Poppins Black"/>
                <a:sym typeface="Poppins Black"/>
              </a:rPr>
              <a:t>Vocabulary</a:t>
            </a:r>
            <a:endParaRPr/>
          </a:p>
        </p:txBody>
      </p:sp>
      <p:sp>
        <p:nvSpPr>
          <p:cNvPr id="224" name="Google Shape;224;g2ad45c0e76b_0_81"/>
          <p:cNvSpPr txBox="1"/>
          <p:nvPr/>
        </p:nvSpPr>
        <p:spPr>
          <a:xfrm>
            <a:off x="2312225" y="703425"/>
            <a:ext cx="6874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60782" lvl="1" marL="641936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3600"/>
              <a:buChar char="•"/>
            </a:pPr>
            <a:r>
              <a:rPr lang="en-US" sz="3600">
                <a:solidFill>
                  <a:srgbClr val="224B0C"/>
                </a:solidFill>
              </a:rPr>
              <a:t> </a:t>
            </a:r>
            <a:r>
              <a:rPr lang="en-US" sz="3600">
                <a:solidFill>
                  <a:srgbClr val="224B0C"/>
                </a:solidFill>
              </a:rPr>
              <a:t>sparkling (adj.) ที่มีฟอง</a:t>
            </a:r>
            <a:endParaRPr sz="3600">
              <a:solidFill>
                <a:srgbClr val="224B0C"/>
              </a:solidFill>
            </a:endParaRPr>
          </a:p>
        </p:txBody>
      </p:sp>
      <p:pic>
        <p:nvPicPr>
          <p:cNvPr id="225" name="Google Shape;225;g2ad45c0e76b_0_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1314" y="1858125"/>
            <a:ext cx="6096000" cy="40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2ad45c0e76b_0_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0438" y="6147925"/>
            <a:ext cx="5997776" cy="33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2ad45c0e76b_0_81"/>
          <p:cNvSpPr txBox="1"/>
          <p:nvPr/>
        </p:nvSpPr>
        <p:spPr>
          <a:xfrm>
            <a:off x="8888675" y="3605138"/>
            <a:ext cx="3553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224B0C"/>
                </a:solidFill>
              </a:rPr>
              <a:t>sparkling water</a:t>
            </a:r>
            <a:endParaRPr sz="3600">
              <a:solidFill>
                <a:srgbClr val="224B0C"/>
              </a:solidFill>
            </a:endParaRPr>
          </a:p>
        </p:txBody>
      </p:sp>
      <p:sp>
        <p:nvSpPr>
          <p:cNvPr id="228" name="Google Shape;228;g2ad45c0e76b_0_81"/>
          <p:cNvSpPr txBox="1"/>
          <p:nvPr/>
        </p:nvSpPr>
        <p:spPr>
          <a:xfrm>
            <a:off x="8888675" y="7428413"/>
            <a:ext cx="3553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224B0C"/>
                </a:solidFill>
              </a:rPr>
              <a:t>sparkling wine</a:t>
            </a:r>
            <a:endParaRPr sz="3600">
              <a:solidFill>
                <a:srgbClr val="224B0C"/>
              </a:solidFill>
            </a:endParaRPr>
          </a:p>
        </p:txBody>
      </p:sp>
      <p:sp>
        <p:nvSpPr>
          <p:cNvPr id="229" name="Google Shape;229;g2ad45c0e76b_0_81"/>
          <p:cNvSpPr txBox="1"/>
          <p:nvPr/>
        </p:nvSpPr>
        <p:spPr>
          <a:xfrm>
            <a:off x="12442475" y="2327650"/>
            <a:ext cx="5215500" cy="40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u="sng">
                <a:solidFill>
                  <a:schemeClr val="lt1"/>
                </a:solidFill>
              </a:rPr>
              <a:t>Sparkling Wine ไม่ใช่ แชมเปญ</a:t>
            </a:r>
            <a:endParaRPr b="1" sz="2800" u="sng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</a:rPr>
              <a:t>Champagne ก็คือ Sparkling Wine แต่คำว่า Champagne จะใช้เรียก Sparkling Wine ที่ผลิตจากแคว้น Champange ประเทศฝรั่งเศสเท่านั้น หากผลิตจากที่อื่นๆ จะเรียก Sparkling Wine ทั้งหมด</a:t>
            </a:r>
            <a:endParaRPr sz="2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g2ad45c0e76b_0_111"/>
          <p:cNvGrpSpPr/>
          <p:nvPr/>
        </p:nvGrpSpPr>
        <p:grpSpPr>
          <a:xfrm rot="5400000">
            <a:off x="2556017" y="-3639923"/>
            <a:ext cx="1675572" cy="9472943"/>
            <a:chOff x="0" y="-38100"/>
            <a:chExt cx="441300" cy="2494915"/>
          </a:xfrm>
        </p:grpSpPr>
        <p:sp>
          <p:nvSpPr>
            <p:cNvPr id="235" name="Google Shape;235;g2ad45c0e76b_0_111"/>
            <p:cNvSpPr/>
            <p:nvPr/>
          </p:nvSpPr>
          <p:spPr>
            <a:xfrm>
              <a:off x="0" y="0"/>
              <a:ext cx="441169" cy="2456815"/>
            </a:xfrm>
            <a:custGeom>
              <a:rect b="b" l="l" r="r" t="t"/>
              <a:pathLst>
                <a:path extrusionOk="0" h="2456815" w="441169">
                  <a:moveTo>
                    <a:pt x="184875" y="0"/>
                  </a:moveTo>
                  <a:lnTo>
                    <a:pt x="256294" y="0"/>
                  </a:lnTo>
                  <a:cubicBezTo>
                    <a:pt x="358398" y="0"/>
                    <a:pt x="441169" y="82771"/>
                    <a:pt x="441169" y="184875"/>
                  </a:cubicBezTo>
                  <a:lnTo>
                    <a:pt x="441169" y="2271940"/>
                  </a:lnTo>
                  <a:cubicBezTo>
                    <a:pt x="441169" y="2320972"/>
                    <a:pt x="421691" y="2367996"/>
                    <a:pt x="387020" y="2402666"/>
                  </a:cubicBezTo>
                  <a:cubicBezTo>
                    <a:pt x="352349" y="2437337"/>
                    <a:pt x="305326" y="2456815"/>
                    <a:pt x="256294" y="2456815"/>
                  </a:cubicBezTo>
                  <a:lnTo>
                    <a:pt x="184875" y="2456815"/>
                  </a:lnTo>
                  <a:cubicBezTo>
                    <a:pt x="82771" y="2456815"/>
                    <a:pt x="0" y="2374044"/>
                    <a:pt x="0" y="2271940"/>
                  </a:cubicBezTo>
                  <a:lnTo>
                    <a:pt x="0" y="184875"/>
                  </a:lnTo>
                  <a:cubicBezTo>
                    <a:pt x="0" y="82771"/>
                    <a:pt x="82771" y="0"/>
                    <a:pt x="184875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g2ad45c0e76b_0_111"/>
            <p:cNvSpPr txBox="1"/>
            <p:nvPr/>
          </p:nvSpPr>
          <p:spPr>
            <a:xfrm>
              <a:off x="0" y="-38100"/>
              <a:ext cx="441300" cy="24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g2ad45c0e76b_0_111"/>
          <p:cNvSpPr/>
          <p:nvPr/>
        </p:nvSpPr>
        <p:spPr>
          <a:xfrm>
            <a:off x="16559510" y="8799225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8" y="0"/>
                </a:lnTo>
                <a:lnTo>
                  <a:pt x="2253128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8" name="Google Shape;238;g2ad45c0e76b_0_111"/>
          <p:cNvSpPr txBox="1"/>
          <p:nvPr/>
        </p:nvSpPr>
        <p:spPr>
          <a:xfrm>
            <a:off x="355702" y="542438"/>
            <a:ext cx="6076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99">
                <a:solidFill>
                  <a:srgbClr val="FAF7EA"/>
                </a:solidFill>
                <a:latin typeface="Poppins Black"/>
                <a:ea typeface="Poppins Black"/>
                <a:cs typeface="Poppins Black"/>
                <a:sym typeface="Poppins Black"/>
              </a:rPr>
              <a:t>Grammar</a:t>
            </a:r>
            <a:endParaRPr sz="3400"/>
          </a:p>
        </p:txBody>
      </p:sp>
      <p:pic>
        <p:nvPicPr>
          <p:cNvPr id="239" name="Google Shape;239;g2ad45c0e76b_0_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1163" y="2044041"/>
            <a:ext cx="10805675" cy="696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g2ad45c0e76b_0_129"/>
          <p:cNvGrpSpPr/>
          <p:nvPr/>
        </p:nvGrpSpPr>
        <p:grpSpPr>
          <a:xfrm rot="5400000">
            <a:off x="2556017" y="-3639923"/>
            <a:ext cx="1675572" cy="9472943"/>
            <a:chOff x="0" y="-38100"/>
            <a:chExt cx="441300" cy="2494915"/>
          </a:xfrm>
        </p:grpSpPr>
        <p:sp>
          <p:nvSpPr>
            <p:cNvPr id="245" name="Google Shape;245;g2ad45c0e76b_0_129"/>
            <p:cNvSpPr/>
            <p:nvPr/>
          </p:nvSpPr>
          <p:spPr>
            <a:xfrm>
              <a:off x="0" y="0"/>
              <a:ext cx="441169" cy="2456815"/>
            </a:xfrm>
            <a:custGeom>
              <a:rect b="b" l="l" r="r" t="t"/>
              <a:pathLst>
                <a:path extrusionOk="0" h="2456815" w="441169">
                  <a:moveTo>
                    <a:pt x="184875" y="0"/>
                  </a:moveTo>
                  <a:lnTo>
                    <a:pt x="256294" y="0"/>
                  </a:lnTo>
                  <a:cubicBezTo>
                    <a:pt x="358398" y="0"/>
                    <a:pt x="441169" y="82771"/>
                    <a:pt x="441169" y="184875"/>
                  </a:cubicBezTo>
                  <a:lnTo>
                    <a:pt x="441169" y="2271940"/>
                  </a:lnTo>
                  <a:cubicBezTo>
                    <a:pt x="441169" y="2320972"/>
                    <a:pt x="421691" y="2367996"/>
                    <a:pt x="387020" y="2402666"/>
                  </a:cubicBezTo>
                  <a:cubicBezTo>
                    <a:pt x="352349" y="2437337"/>
                    <a:pt x="305326" y="2456815"/>
                    <a:pt x="256294" y="2456815"/>
                  </a:cubicBezTo>
                  <a:lnTo>
                    <a:pt x="184875" y="2456815"/>
                  </a:lnTo>
                  <a:cubicBezTo>
                    <a:pt x="82771" y="2456815"/>
                    <a:pt x="0" y="2374044"/>
                    <a:pt x="0" y="2271940"/>
                  </a:cubicBezTo>
                  <a:lnTo>
                    <a:pt x="0" y="184875"/>
                  </a:lnTo>
                  <a:cubicBezTo>
                    <a:pt x="0" y="82771"/>
                    <a:pt x="82771" y="0"/>
                    <a:pt x="184875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g2ad45c0e76b_0_129"/>
            <p:cNvSpPr txBox="1"/>
            <p:nvPr/>
          </p:nvSpPr>
          <p:spPr>
            <a:xfrm>
              <a:off x="0" y="-38100"/>
              <a:ext cx="441300" cy="24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" name="Google Shape;247;g2ad45c0e76b_0_129"/>
          <p:cNvSpPr/>
          <p:nvPr/>
        </p:nvSpPr>
        <p:spPr>
          <a:xfrm>
            <a:off x="16559510" y="8799225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8" y="0"/>
                </a:lnTo>
                <a:lnTo>
                  <a:pt x="2253128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8" name="Google Shape;248;g2ad45c0e76b_0_129"/>
          <p:cNvSpPr txBox="1"/>
          <p:nvPr/>
        </p:nvSpPr>
        <p:spPr>
          <a:xfrm>
            <a:off x="355702" y="542438"/>
            <a:ext cx="6076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99">
                <a:solidFill>
                  <a:srgbClr val="FAF7EA"/>
                </a:solidFill>
                <a:latin typeface="Poppins Black"/>
                <a:ea typeface="Poppins Black"/>
                <a:cs typeface="Poppins Black"/>
                <a:sym typeface="Poppins Black"/>
              </a:rPr>
              <a:t>Grammar</a:t>
            </a:r>
            <a:endParaRPr sz="3400"/>
          </a:p>
        </p:txBody>
      </p:sp>
      <p:sp>
        <p:nvSpPr>
          <p:cNvPr id="249" name="Google Shape;249;g2ad45c0e76b_0_129"/>
          <p:cNvSpPr txBox="1"/>
          <p:nvPr/>
        </p:nvSpPr>
        <p:spPr>
          <a:xfrm>
            <a:off x="1247400" y="2283625"/>
            <a:ext cx="15793200" cy="75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 u="sng">
                <a:solidFill>
                  <a:schemeClr val="dk1"/>
                </a:solidFill>
              </a:rPr>
              <a:t>1. ประโยคคําถามภาษาอังกฤษ Yes/No question (ใช่หรือไม่) </a:t>
            </a:r>
            <a:endParaRPr b="1" sz="35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</a:rPr>
              <a:t>1.1. ประโยคขึ้นต้นคำถามด้วย Verb to be</a:t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ประโยคบอกเล่า: S (Subject) + to be ( am/is/are/was/were) + N (Noun)/ ADJ (Adjective)/ Prep (Preposition) …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=&gt; ป</a:t>
            </a:r>
            <a:r>
              <a:rPr b="1" lang="en-US" sz="3200">
                <a:solidFill>
                  <a:schemeClr val="dk1"/>
                </a:solidFill>
              </a:rPr>
              <a:t>ระโยคคำถาม: To be + S + N/ADJ/Prep…?</a:t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</a:rPr>
              <a:t>ตัวอย่างคำถาม</a:t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ประโยคบอกเล่า :  This man is handsome.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=&gt; ประโยคคำถาม : </a:t>
            </a:r>
            <a:r>
              <a:rPr b="1" lang="en-US" sz="3200">
                <a:solidFill>
                  <a:schemeClr val="dk1"/>
                </a:solidFill>
              </a:rPr>
              <a:t> Is this man handsome ?</a:t>
            </a:r>
            <a:r>
              <a:rPr lang="en-US" sz="3200">
                <a:solidFill>
                  <a:schemeClr val="dk1"/>
                </a:solidFill>
              </a:rPr>
              <a:t> (แปลว่า: ผู้ชายคนนี้หล่อไหม?)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ประโยคบอกเล่า :  They are your friends.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=&gt; ประโยคคำถาม :  </a:t>
            </a:r>
            <a:r>
              <a:rPr b="1" lang="en-US" sz="3200">
                <a:solidFill>
                  <a:schemeClr val="dk1"/>
                </a:solidFill>
              </a:rPr>
              <a:t>Are they your friends?</a:t>
            </a:r>
            <a:r>
              <a:rPr lang="en-US" sz="3200">
                <a:solidFill>
                  <a:schemeClr val="dk1"/>
                </a:solidFill>
              </a:rPr>
              <a:t> ( แปลว่า : พวกเขาเป็นเพื่อนของคุณหรือเปล่า)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ประโยคบอกเล่า :  Your house is far from here.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=&gt; ประโยคคำถาม :  </a:t>
            </a:r>
            <a:r>
              <a:rPr b="1" lang="en-US" sz="3200">
                <a:solidFill>
                  <a:schemeClr val="dk1"/>
                </a:solidFill>
              </a:rPr>
              <a:t>Is your house far from here? </a:t>
            </a:r>
            <a:r>
              <a:rPr lang="en-US" sz="3200">
                <a:solidFill>
                  <a:schemeClr val="dk1"/>
                </a:solidFill>
              </a:rPr>
              <a:t>(แปลว่า : บ้านของคุณอยู่ไกลหรือเปล่า)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g2ad45c0e76b_0_141"/>
          <p:cNvGrpSpPr/>
          <p:nvPr/>
        </p:nvGrpSpPr>
        <p:grpSpPr>
          <a:xfrm rot="5400000">
            <a:off x="2556017" y="-3639923"/>
            <a:ext cx="1675572" cy="9472943"/>
            <a:chOff x="0" y="-38100"/>
            <a:chExt cx="441300" cy="2494915"/>
          </a:xfrm>
        </p:grpSpPr>
        <p:sp>
          <p:nvSpPr>
            <p:cNvPr id="255" name="Google Shape;255;g2ad45c0e76b_0_141"/>
            <p:cNvSpPr/>
            <p:nvPr/>
          </p:nvSpPr>
          <p:spPr>
            <a:xfrm>
              <a:off x="0" y="0"/>
              <a:ext cx="441169" cy="2456815"/>
            </a:xfrm>
            <a:custGeom>
              <a:rect b="b" l="l" r="r" t="t"/>
              <a:pathLst>
                <a:path extrusionOk="0" h="2456815" w="441169">
                  <a:moveTo>
                    <a:pt x="184875" y="0"/>
                  </a:moveTo>
                  <a:lnTo>
                    <a:pt x="256294" y="0"/>
                  </a:lnTo>
                  <a:cubicBezTo>
                    <a:pt x="358398" y="0"/>
                    <a:pt x="441169" y="82771"/>
                    <a:pt x="441169" y="184875"/>
                  </a:cubicBezTo>
                  <a:lnTo>
                    <a:pt x="441169" y="2271940"/>
                  </a:lnTo>
                  <a:cubicBezTo>
                    <a:pt x="441169" y="2320972"/>
                    <a:pt x="421691" y="2367996"/>
                    <a:pt x="387020" y="2402666"/>
                  </a:cubicBezTo>
                  <a:cubicBezTo>
                    <a:pt x="352349" y="2437337"/>
                    <a:pt x="305326" y="2456815"/>
                    <a:pt x="256294" y="2456815"/>
                  </a:cubicBezTo>
                  <a:lnTo>
                    <a:pt x="184875" y="2456815"/>
                  </a:lnTo>
                  <a:cubicBezTo>
                    <a:pt x="82771" y="2456815"/>
                    <a:pt x="0" y="2374044"/>
                    <a:pt x="0" y="2271940"/>
                  </a:cubicBezTo>
                  <a:lnTo>
                    <a:pt x="0" y="184875"/>
                  </a:lnTo>
                  <a:cubicBezTo>
                    <a:pt x="0" y="82771"/>
                    <a:pt x="82771" y="0"/>
                    <a:pt x="184875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g2ad45c0e76b_0_141"/>
            <p:cNvSpPr txBox="1"/>
            <p:nvPr/>
          </p:nvSpPr>
          <p:spPr>
            <a:xfrm>
              <a:off x="0" y="-38100"/>
              <a:ext cx="441300" cy="24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7" name="Google Shape;257;g2ad45c0e76b_0_141"/>
          <p:cNvSpPr/>
          <p:nvPr/>
        </p:nvSpPr>
        <p:spPr>
          <a:xfrm>
            <a:off x="16559510" y="8799225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8" y="0"/>
                </a:lnTo>
                <a:lnTo>
                  <a:pt x="2253128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" name="Google Shape;258;g2ad45c0e76b_0_141"/>
          <p:cNvSpPr txBox="1"/>
          <p:nvPr/>
        </p:nvSpPr>
        <p:spPr>
          <a:xfrm>
            <a:off x="355702" y="542438"/>
            <a:ext cx="6076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99">
                <a:solidFill>
                  <a:srgbClr val="FAF7EA"/>
                </a:solidFill>
                <a:latin typeface="Poppins Black"/>
                <a:ea typeface="Poppins Black"/>
                <a:cs typeface="Poppins Black"/>
                <a:sym typeface="Poppins Black"/>
              </a:rPr>
              <a:t>Grammar</a:t>
            </a:r>
            <a:endParaRPr sz="3400"/>
          </a:p>
        </p:txBody>
      </p:sp>
      <p:sp>
        <p:nvSpPr>
          <p:cNvPr id="259" name="Google Shape;259;g2ad45c0e76b_0_141"/>
          <p:cNvSpPr txBox="1"/>
          <p:nvPr/>
        </p:nvSpPr>
        <p:spPr>
          <a:xfrm>
            <a:off x="1247400" y="2283625"/>
            <a:ext cx="15793200" cy="75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</a:rPr>
              <a:t>1.2. ประโยคขึ้นต้นคำถามด้วย Verb to do</a:t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ประโยคบอกเล่า: S (Subject) + V (Verb) + O (Objective)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</a:rPr>
              <a:t>=&gt; ประโยคคำถาม: Verb to do (Do/Does/Did/Have…) + S (Subject) + V (Verb) + O (Objective)?</a:t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ตัวอย่างคำถาม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ประโยคบอกเล่า :  You need my help.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=&gt;</a:t>
            </a:r>
            <a:r>
              <a:rPr b="1" lang="en-US" sz="3200">
                <a:solidFill>
                  <a:schemeClr val="dk1"/>
                </a:solidFill>
              </a:rPr>
              <a:t> </a:t>
            </a:r>
            <a:r>
              <a:rPr lang="en-US" sz="3200">
                <a:solidFill>
                  <a:schemeClr val="dk1"/>
                </a:solidFill>
              </a:rPr>
              <a:t>ประโยคคำถาม :</a:t>
            </a:r>
            <a:r>
              <a:rPr b="1" lang="en-US" sz="3200">
                <a:solidFill>
                  <a:schemeClr val="dk1"/>
                </a:solidFill>
              </a:rPr>
              <a:t>  Do you need my help ?</a:t>
            </a:r>
            <a:r>
              <a:rPr lang="en-US" sz="3200">
                <a:solidFill>
                  <a:schemeClr val="dk1"/>
                </a:solidFill>
              </a:rPr>
              <a:t> (แปลว่า คุณต้องการให้ผมช่วยเหลือไหม ?)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ประโยคบอกเล่า :  She gets up early.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=&gt; ประโยคคำถาม :</a:t>
            </a:r>
            <a:r>
              <a:rPr b="1" lang="en-US" sz="3200">
                <a:solidFill>
                  <a:schemeClr val="dk1"/>
                </a:solidFill>
              </a:rPr>
              <a:t>  Does she get up early ? </a:t>
            </a:r>
            <a:r>
              <a:rPr lang="en-US" sz="3200">
                <a:solidFill>
                  <a:schemeClr val="dk1"/>
                </a:solidFill>
              </a:rPr>
              <a:t>(แปลว่า เธอเป็นคนตื่นเช้าไหม ?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ประโยคบอกเล่า :  He comes late.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=&gt;</a:t>
            </a:r>
            <a:r>
              <a:rPr b="1" lang="en-US" sz="3200">
                <a:solidFill>
                  <a:schemeClr val="dk1"/>
                </a:solidFill>
              </a:rPr>
              <a:t> </a:t>
            </a:r>
            <a:r>
              <a:rPr lang="en-US" sz="3200">
                <a:solidFill>
                  <a:schemeClr val="dk1"/>
                </a:solidFill>
              </a:rPr>
              <a:t>ประโยคคำถาม : </a:t>
            </a:r>
            <a:r>
              <a:rPr b="1" lang="en-US" sz="3200">
                <a:solidFill>
                  <a:schemeClr val="dk1"/>
                </a:solidFill>
              </a:rPr>
              <a:t> Does he come late ?</a:t>
            </a:r>
            <a:r>
              <a:rPr lang="en-US" sz="3200">
                <a:solidFill>
                  <a:schemeClr val="dk1"/>
                </a:solidFill>
              </a:rPr>
              <a:t> (ตัด S ที่กริยาแท้ออกด้วย) 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(แปลว่า เขามาสายไหม?)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g2ad45c0e76b_0_151"/>
          <p:cNvGrpSpPr/>
          <p:nvPr/>
        </p:nvGrpSpPr>
        <p:grpSpPr>
          <a:xfrm rot="5400000">
            <a:off x="2556017" y="-3639923"/>
            <a:ext cx="1675572" cy="9472943"/>
            <a:chOff x="0" y="-38100"/>
            <a:chExt cx="441300" cy="2494915"/>
          </a:xfrm>
        </p:grpSpPr>
        <p:sp>
          <p:nvSpPr>
            <p:cNvPr id="265" name="Google Shape;265;g2ad45c0e76b_0_151"/>
            <p:cNvSpPr/>
            <p:nvPr/>
          </p:nvSpPr>
          <p:spPr>
            <a:xfrm>
              <a:off x="0" y="0"/>
              <a:ext cx="441169" cy="2456815"/>
            </a:xfrm>
            <a:custGeom>
              <a:rect b="b" l="l" r="r" t="t"/>
              <a:pathLst>
                <a:path extrusionOk="0" h="2456815" w="441169">
                  <a:moveTo>
                    <a:pt x="184875" y="0"/>
                  </a:moveTo>
                  <a:lnTo>
                    <a:pt x="256294" y="0"/>
                  </a:lnTo>
                  <a:cubicBezTo>
                    <a:pt x="358398" y="0"/>
                    <a:pt x="441169" y="82771"/>
                    <a:pt x="441169" y="184875"/>
                  </a:cubicBezTo>
                  <a:lnTo>
                    <a:pt x="441169" y="2271940"/>
                  </a:lnTo>
                  <a:cubicBezTo>
                    <a:pt x="441169" y="2320972"/>
                    <a:pt x="421691" y="2367996"/>
                    <a:pt x="387020" y="2402666"/>
                  </a:cubicBezTo>
                  <a:cubicBezTo>
                    <a:pt x="352349" y="2437337"/>
                    <a:pt x="305326" y="2456815"/>
                    <a:pt x="256294" y="2456815"/>
                  </a:cubicBezTo>
                  <a:lnTo>
                    <a:pt x="184875" y="2456815"/>
                  </a:lnTo>
                  <a:cubicBezTo>
                    <a:pt x="82771" y="2456815"/>
                    <a:pt x="0" y="2374044"/>
                    <a:pt x="0" y="2271940"/>
                  </a:cubicBezTo>
                  <a:lnTo>
                    <a:pt x="0" y="184875"/>
                  </a:lnTo>
                  <a:cubicBezTo>
                    <a:pt x="0" y="82771"/>
                    <a:pt x="82771" y="0"/>
                    <a:pt x="184875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g2ad45c0e76b_0_151"/>
            <p:cNvSpPr txBox="1"/>
            <p:nvPr/>
          </p:nvSpPr>
          <p:spPr>
            <a:xfrm>
              <a:off x="0" y="-38100"/>
              <a:ext cx="441300" cy="24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7" name="Google Shape;267;g2ad45c0e76b_0_151"/>
          <p:cNvSpPr/>
          <p:nvPr/>
        </p:nvSpPr>
        <p:spPr>
          <a:xfrm>
            <a:off x="16559510" y="8799225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8" y="0"/>
                </a:lnTo>
                <a:lnTo>
                  <a:pt x="2253128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" name="Google Shape;268;g2ad45c0e76b_0_151"/>
          <p:cNvSpPr txBox="1"/>
          <p:nvPr/>
        </p:nvSpPr>
        <p:spPr>
          <a:xfrm>
            <a:off x="355702" y="542438"/>
            <a:ext cx="6076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99">
                <a:solidFill>
                  <a:srgbClr val="FAF7EA"/>
                </a:solidFill>
                <a:latin typeface="Poppins Black"/>
                <a:ea typeface="Poppins Black"/>
                <a:cs typeface="Poppins Black"/>
                <a:sym typeface="Poppins Black"/>
              </a:rPr>
              <a:t>Grammar</a:t>
            </a:r>
            <a:endParaRPr sz="3400"/>
          </a:p>
        </p:txBody>
      </p:sp>
      <p:sp>
        <p:nvSpPr>
          <p:cNvPr id="269" name="Google Shape;269;g2ad45c0e76b_0_151"/>
          <p:cNvSpPr txBox="1"/>
          <p:nvPr/>
        </p:nvSpPr>
        <p:spPr>
          <a:xfrm>
            <a:off x="1247400" y="2283625"/>
            <a:ext cx="15793200" cy="75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</a:rPr>
              <a:t>1.3. ประโยคขึ้นต้นคำถามด้วยกริยาช่วยตัวอื่น ๆ (Can, May, Will, Could)</a:t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ประโยคบอกเล่า: S (Subject) + กริยาช่วย + V (Verb) + O (Objective)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</a:rPr>
              <a:t>=&gt; ประโยคคำถาม: กริยาช่วย + S (Subject) + V (Verb) + O (Objective)?</a:t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ตัวอย่างคำถาม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ประโยคคำถาม :  </a:t>
            </a:r>
            <a:r>
              <a:rPr b="1" lang="en-US" sz="3200">
                <a:solidFill>
                  <a:schemeClr val="dk1"/>
                </a:solidFill>
              </a:rPr>
              <a:t>Can you help me, please ? </a:t>
            </a:r>
            <a:r>
              <a:rPr lang="en-US" sz="3200">
                <a:solidFill>
                  <a:schemeClr val="dk1"/>
                </a:solidFill>
              </a:rPr>
              <a:t>(แปลว่า คุณช่วยผมหน่อยได้ไหมครับ ?)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ประโยคคำถาม :  </a:t>
            </a:r>
            <a:r>
              <a:rPr b="1" lang="en-US" sz="3200">
                <a:solidFill>
                  <a:schemeClr val="dk1"/>
                </a:solidFill>
              </a:rPr>
              <a:t>May I talk with Ploy, please ?</a:t>
            </a:r>
            <a:r>
              <a:rPr lang="en-US" sz="3200">
                <a:solidFill>
                  <a:schemeClr val="dk1"/>
                </a:solidFill>
              </a:rPr>
              <a:t> (แปลว่า ขอพูดกับคุณพลอยหน่อยนะครับ ?)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ประโยคคำถาม :  </a:t>
            </a:r>
            <a:r>
              <a:rPr b="1" lang="en-US" sz="3200">
                <a:solidFill>
                  <a:schemeClr val="dk1"/>
                </a:solidFill>
              </a:rPr>
              <a:t>Will you come back ? </a:t>
            </a:r>
            <a:r>
              <a:rPr lang="en-US" sz="3200">
                <a:solidFill>
                  <a:schemeClr val="dk1"/>
                </a:solidFill>
              </a:rPr>
              <a:t>(แปลว่า คุณจะกลับมาไหมครับ ?)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ประโยคคำถาม :  </a:t>
            </a:r>
            <a:r>
              <a:rPr b="1" lang="en-US" sz="3200">
                <a:solidFill>
                  <a:schemeClr val="dk1"/>
                </a:solidFill>
              </a:rPr>
              <a:t>Could you please tell me your name ?</a:t>
            </a:r>
            <a:r>
              <a:rPr lang="en-US" sz="3200">
                <a:solidFill>
                  <a:schemeClr val="dk1"/>
                </a:solidFill>
              </a:rPr>
              <a:t> (แปลว่า คุณช่วยกรุณาบอกชื่อของคุณหน่อยได้ไหมครับ ?)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g2ad45c0e76b_0_161"/>
          <p:cNvGrpSpPr/>
          <p:nvPr/>
        </p:nvGrpSpPr>
        <p:grpSpPr>
          <a:xfrm rot="5400000">
            <a:off x="2556017" y="-3639923"/>
            <a:ext cx="1675572" cy="9472943"/>
            <a:chOff x="0" y="-38100"/>
            <a:chExt cx="441300" cy="2494915"/>
          </a:xfrm>
        </p:grpSpPr>
        <p:sp>
          <p:nvSpPr>
            <p:cNvPr id="275" name="Google Shape;275;g2ad45c0e76b_0_161"/>
            <p:cNvSpPr/>
            <p:nvPr/>
          </p:nvSpPr>
          <p:spPr>
            <a:xfrm>
              <a:off x="0" y="0"/>
              <a:ext cx="441169" cy="2456815"/>
            </a:xfrm>
            <a:custGeom>
              <a:rect b="b" l="l" r="r" t="t"/>
              <a:pathLst>
                <a:path extrusionOk="0" h="2456815" w="441169">
                  <a:moveTo>
                    <a:pt x="184875" y="0"/>
                  </a:moveTo>
                  <a:lnTo>
                    <a:pt x="256294" y="0"/>
                  </a:lnTo>
                  <a:cubicBezTo>
                    <a:pt x="358398" y="0"/>
                    <a:pt x="441169" y="82771"/>
                    <a:pt x="441169" y="184875"/>
                  </a:cubicBezTo>
                  <a:lnTo>
                    <a:pt x="441169" y="2271940"/>
                  </a:lnTo>
                  <a:cubicBezTo>
                    <a:pt x="441169" y="2320972"/>
                    <a:pt x="421691" y="2367996"/>
                    <a:pt x="387020" y="2402666"/>
                  </a:cubicBezTo>
                  <a:cubicBezTo>
                    <a:pt x="352349" y="2437337"/>
                    <a:pt x="305326" y="2456815"/>
                    <a:pt x="256294" y="2456815"/>
                  </a:cubicBezTo>
                  <a:lnTo>
                    <a:pt x="184875" y="2456815"/>
                  </a:lnTo>
                  <a:cubicBezTo>
                    <a:pt x="82771" y="2456815"/>
                    <a:pt x="0" y="2374044"/>
                    <a:pt x="0" y="2271940"/>
                  </a:cubicBezTo>
                  <a:lnTo>
                    <a:pt x="0" y="184875"/>
                  </a:lnTo>
                  <a:cubicBezTo>
                    <a:pt x="0" y="82771"/>
                    <a:pt x="82771" y="0"/>
                    <a:pt x="184875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g2ad45c0e76b_0_161"/>
            <p:cNvSpPr txBox="1"/>
            <p:nvPr/>
          </p:nvSpPr>
          <p:spPr>
            <a:xfrm>
              <a:off x="0" y="-38100"/>
              <a:ext cx="441300" cy="24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7" name="Google Shape;277;g2ad45c0e76b_0_161"/>
          <p:cNvSpPr/>
          <p:nvPr/>
        </p:nvSpPr>
        <p:spPr>
          <a:xfrm>
            <a:off x="16559510" y="8799225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8" y="0"/>
                </a:lnTo>
                <a:lnTo>
                  <a:pt x="2253128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8" name="Google Shape;278;g2ad45c0e76b_0_161"/>
          <p:cNvSpPr txBox="1"/>
          <p:nvPr/>
        </p:nvSpPr>
        <p:spPr>
          <a:xfrm>
            <a:off x="355702" y="542438"/>
            <a:ext cx="6076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99">
                <a:solidFill>
                  <a:srgbClr val="FAF7EA"/>
                </a:solidFill>
                <a:latin typeface="Poppins Black"/>
                <a:ea typeface="Poppins Black"/>
                <a:cs typeface="Poppins Black"/>
                <a:sym typeface="Poppins Black"/>
              </a:rPr>
              <a:t>Grammar</a:t>
            </a:r>
            <a:endParaRPr sz="3400"/>
          </a:p>
        </p:txBody>
      </p:sp>
      <p:sp>
        <p:nvSpPr>
          <p:cNvPr id="279" name="Google Shape;279;g2ad45c0e76b_0_161"/>
          <p:cNvSpPr txBox="1"/>
          <p:nvPr/>
        </p:nvSpPr>
        <p:spPr>
          <a:xfrm>
            <a:off x="1247400" y="2283625"/>
            <a:ext cx="15793200" cy="75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 u="sng">
                <a:solidFill>
                  <a:schemeClr val="dk1"/>
                </a:solidFill>
              </a:rPr>
              <a:t>2. ประโยคคําถามภาษาอังกฤษ _ Wh – question</a:t>
            </a:r>
            <a:endParaRPr b="1" sz="35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Wh – question คือ ประโยคคำถาม ที่ไม่ต้องการคำตอบว่า Yes หรือ No แต่ต้องการเป็นรายละเอียด เวลาออกเสียง ท้ายประโยคไม่ต้องออกเสียงที่สูงขึ้น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ประโยคคำถามส่วนใหญ่จะขึ้นต้นด้วย ” W ” และ ” H ” คำที่ใช้ในการตั้งคำถามมีอยู่หลายคำ เช่น who, whom, whose, which, what, when, where, why, how long, how often, how many, how much, how far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</a:rPr>
              <a:t>2.1 Who: ใคร</a:t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โครงสร้างของประโยค </a:t>
            </a:r>
            <a:r>
              <a:rPr b="1" lang="en-US" sz="3200">
                <a:solidFill>
                  <a:schemeClr val="dk1"/>
                </a:solidFill>
              </a:rPr>
              <a:t>	Who + verb + object ?</a:t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ตัวอย่างคำถาม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โครงสร้างประโยคคำถาม							โครงสร้างประโยคคำตอบ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A : </a:t>
            </a:r>
            <a:r>
              <a:rPr b="1" lang="en-US" sz="3200">
                <a:solidFill>
                  <a:schemeClr val="dk1"/>
                </a:solidFill>
              </a:rPr>
              <a:t>Who is your teacher ?	</a:t>
            </a:r>
            <a:r>
              <a:rPr lang="en-US" sz="3200">
                <a:solidFill>
                  <a:schemeClr val="dk1"/>
                </a:solidFill>
              </a:rPr>
              <a:t>				B : Mrs. Wanpen is my teacher.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A : </a:t>
            </a:r>
            <a:r>
              <a:rPr b="1" lang="en-US" sz="3200">
                <a:solidFill>
                  <a:schemeClr val="dk1"/>
                </a:solidFill>
              </a:rPr>
              <a:t>Who is doing the cooking ?</a:t>
            </a:r>
            <a:r>
              <a:rPr lang="en-US" sz="3200">
                <a:solidFill>
                  <a:schemeClr val="dk1"/>
                </a:solidFill>
              </a:rPr>
              <a:t>			B : My mother is doing the cooking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g2ad45c0e76b_0_176"/>
          <p:cNvGrpSpPr/>
          <p:nvPr/>
        </p:nvGrpSpPr>
        <p:grpSpPr>
          <a:xfrm rot="5400000">
            <a:off x="2556017" y="-3639923"/>
            <a:ext cx="1675572" cy="9472943"/>
            <a:chOff x="0" y="-38100"/>
            <a:chExt cx="441300" cy="2494915"/>
          </a:xfrm>
        </p:grpSpPr>
        <p:sp>
          <p:nvSpPr>
            <p:cNvPr id="285" name="Google Shape;285;g2ad45c0e76b_0_176"/>
            <p:cNvSpPr/>
            <p:nvPr/>
          </p:nvSpPr>
          <p:spPr>
            <a:xfrm>
              <a:off x="0" y="0"/>
              <a:ext cx="441169" cy="2456815"/>
            </a:xfrm>
            <a:custGeom>
              <a:rect b="b" l="l" r="r" t="t"/>
              <a:pathLst>
                <a:path extrusionOk="0" h="2456815" w="441169">
                  <a:moveTo>
                    <a:pt x="184875" y="0"/>
                  </a:moveTo>
                  <a:lnTo>
                    <a:pt x="256294" y="0"/>
                  </a:lnTo>
                  <a:cubicBezTo>
                    <a:pt x="358398" y="0"/>
                    <a:pt x="441169" y="82771"/>
                    <a:pt x="441169" y="184875"/>
                  </a:cubicBezTo>
                  <a:lnTo>
                    <a:pt x="441169" y="2271940"/>
                  </a:lnTo>
                  <a:cubicBezTo>
                    <a:pt x="441169" y="2320972"/>
                    <a:pt x="421691" y="2367996"/>
                    <a:pt x="387020" y="2402666"/>
                  </a:cubicBezTo>
                  <a:cubicBezTo>
                    <a:pt x="352349" y="2437337"/>
                    <a:pt x="305326" y="2456815"/>
                    <a:pt x="256294" y="2456815"/>
                  </a:cubicBezTo>
                  <a:lnTo>
                    <a:pt x="184875" y="2456815"/>
                  </a:lnTo>
                  <a:cubicBezTo>
                    <a:pt x="82771" y="2456815"/>
                    <a:pt x="0" y="2374044"/>
                    <a:pt x="0" y="2271940"/>
                  </a:cubicBezTo>
                  <a:lnTo>
                    <a:pt x="0" y="184875"/>
                  </a:lnTo>
                  <a:cubicBezTo>
                    <a:pt x="0" y="82771"/>
                    <a:pt x="82771" y="0"/>
                    <a:pt x="184875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g2ad45c0e76b_0_176"/>
            <p:cNvSpPr txBox="1"/>
            <p:nvPr/>
          </p:nvSpPr>
          <p:spPr>
            <a:xfrm>
              <a:off x="0" y="-38100"/>
              <a:ext cx="441300" cy="24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g2ad45c0e76b_0_176"/>
          <p:cNvSpPr/>
          <p:nvPr/>
        </p:nvSpPr>
        <p:spPr>
          <a:xfrm>
            <a:off x="16559510" y="8799225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8" y="0"/>
                </a:lnTo>
                <a:lnTo>
                  <a:pt x="2253128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8" name="Google Shape;288;g2ad45c0e76b_0_176"/>
          <p:cNvSpPr txBox="1"/>
          <p:nvPr/>
        </p:nvSpPr>
        <p:spPr>
          <a:xfrm>
            <a:off x="355702" y="542438"/>
            <a:ext cx="6076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99">
                <a:solidFill>
                  <a:srgbClr val="FAF7EA"/>
                </a:solidFill>
                <a:latin typeface="Poppins Black"/>
                <a:ea typeface="Poppins Black"/>
                <a:cs typeface="Poppins Black"/>
                <a:sym typeface="Poppins Black"/>
              </a:rPr>
              <a:t>Grammar</a:t>
            </a:r>
            <a:endParaRPr sz="3400"/>
          </a:p>
        </p:txBody>
      </p:sp>
      <p:sp>
        <p:nvSpPr>
          <p:cNvPr id="289" name="Google Shape;289;g2ad45c0e76b_0_176"/>
          <p:cNvSpPr txBox="1"/>
          <p:nvPr/>
        </p:nvSpPr>
        <p:spPr>
          <a:xfrm>
            <a:off x="1247400" y="2112875"/>
            <a:ext cx="15793200" cy="75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</a:rPr>
              <a:t>2.2 </a:t>
            </a:r>
            <a:r>
              <a:rPr b="1" lang="en-US" sz="3200">
                <a:solidFill>
                  <a:schemeClr val="dk1"/>
                </a:solidFill>
              </a:rPr>
              <a:t>What: อะไร</a:t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โครงสร้างประโยคคำถาม				</a:t>
            </a:r>
            <a:r>
              <a:rPr b="1" lang="en-US" sz="3200">
                <a:solidFill>
                  <a:schemeClr val="dk1"/>
                </a:solidFill>
              </a:rPr>
              <a:t>1. What + (is/are) + subject ?</a:t>
            </a:r>
            <a:endParaRPr b="1" sz="3200">
              <a:solidFill>
                <a:schemeClr val="dk1"/>
              </a:solidFill>
            </a:endParaRPr>
          </a:p>
          <a:p>
            <a:pPr indent="0" lvl="0" marL="5486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</a:rPr>
              <a:t>2. What + (do/does) + subject+ do ?</a:t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ตัวอย่าง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A : What is your father ?				B : He is a farmer.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A : What does Manop do ?			B : He is a policeman.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</a:rPr>
              <a:t>2.3 Where ที่ไหน</a:t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โครงสร้างประโยคคำถาม				</a:t>
            </a:r>
            <a:r>
              <a:rPr b="1" lang="en-US" sz="3200">
                <a:solidFill>
                  <a:schemeClr val="dk1"/>
                </a:solidFill>
              </a:rPr>
              <a:t>1. Where + (is/are/am) + subject ?</a:t>
            </a:r>
            <a:endParaRPr b="1" sz="3200">
              <a:solidFill>
                <a:schemeClr val="dk1"/>
              </a:solidFill>
            </a:endParaRPr>
          </a:p>
          <a:p>
            <a:pPr indent="457200" lvl="0" marL="5029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</a:rPr>
              <a:t>2. Where + do/does + subject + verb ?</a:t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ตัวอย่าง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A : Where are the students ?		B : They are in the classroom.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A : Where are you going ?			B : I’m going to school.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  <p:cxnSp>
        <p:nvCxnSpPr>
          <p:cNvPr id="290" name="Google Shape;290;g2ad45c0e76b_0_176"/>
          <p:cNvCxnSpPr>
            <a:endCxn id="289" idx="3"/>
          </p:cNvCxnSpPr>
          <p:nvPr/>
        </p:nvCxnSpPr>
        <p:spPr>
          <a:xfrm flipH="1" rot="10800000">
            <a:off x="1237800" y="5901125"/>
            <a:ext cx="15802800" cy="1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g2ad45c0e76b_0_190"/>
          <p:cNvGrpSpPr/>
          <p:nvPr/>
        </p:nvGrpSpPr>
        <p:grpSpPr>
          <a:xfrm rot="5400000">
            <a:off x="2556017" y="-3639923"/>
            <a:ext cx="1675572" cy="9472943"/>
            <a:chOff x="0" y="-38100"/>
            <a:chExt cx="441300" cy="2494915"/>
          </a:xfrm>
        </p:grpSpPr>
        <p:sp>
          <p:nvSpPr>
            <p:cNvPr id="296" name="Google Shape;296;g2ad45c0e76b_0_190"/>
            <p:cNvSpPr/>
            <p:nvPr/>
          </p:nvSpPr>
          <p:spPr>
            <a:xfrm>
              <a:off x="0" y="0"/>
              <a:ext cx="441169" cy="2456815"/>
            </a:xfrm>
            <a:custGeom>
              <a:rect b="b" l="l" r="r" t="t"/>
              <a:pathLst>
                <a:path extrusionOk="0" h="2456815" w="441169">
                  <a:moveTo>
                    <a:pt x="184875" y="0"/>
                  </a:moveTo>
                  <a:lnTo>
                    <a:pt x="256294" y="0"/>
                  </a:lnTo>
                  <a:cubicBezTo>
                    <a:pt x="358398" y="0"/>
                    <a:pt x="441169" y="82771"/>
                    <a:pt x="441169" y="184875"/>
                  </a:cubicBezTo>
                  <a:lnTo>
                    <a:pt x="441169" y="2271940"/>
                  </a:lnTo>
                  <a:cubicBezTo>
                    <a:pt x="441169" y="2320972"/>
                    <a:pt x="421691" y="2367996"/>
                    <a:pt x="387020" y="2402666"/>
                  </a:cubicBezTo>
                  <a:cubicBezTo>
                    <a:pt x="352349" y="2437337"/>
                    <a:pt x="305326" y="2456815"/>
                    <a:pt x="256294" y="2456815"/>
                  </a:cubicBezTo>
                  <a:lnTo>
                    <a:pt x="184875" y="2456815"/>
                  </a:lnTo>
                  <a:cubicBezTo>
                    <a:pt x="82771" y="2456815"/>
                    <a:pt x="0" y="2374044"/>
                    <a:pt x="0" y="2271940"/>
                  </a:cubicBezTo>
                  <a:lnTo>
                    <a:pt x="0" y="184875"/>
                  </a:lnTo>
                  <a:cubicBezTo>
                    <a:pt x="0" y="82771"/>
                    <a:pt x="82771" y="0"/>
                    <a:pt x="184875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g2ad45c0e76b_0_190"/>
            <p:cNvSpPr txBox="1"/>
            <p:nvPr/>
          </p:nvSpPr>
          <p:spPr>
            <a:xfrm>
              <a:off x="0" y="-38100"/>
              <a:ext cx="441300" cy="24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Google Shape;298;g2ad45c0e76b_0_190"/>
          <p:cNvSpPr/>
          <p:nvPr/>
        </p:nvSpPr>
        <p:spPr>
          <a:xfrm>
            <a:off x="16559510" y="8799225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8" y="0"/>
                </a:lnTo>
                <a:lnTo>
                  <a:pt x="2253128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9" name="Google Shape;299;g2ad45c0e76b_0_190"/>
          <p:cNvSpPr txBox="1"/>
          <p:nvPr/>
        </p:nvSpPr>
        <p:spPr>
          <a:xfrm>
            <a:off x="355702" y="542438"/>
            <a:ext cx="6076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99">
                <a:solidFill>
                  <a:srgbClr val="FAF7EA"/>
                </a:solidFill>
                <a:latin typeface="Poppins Black"/>
                <a:ea typeface="Poppins Black"/>
                <a:cs typeface="Poppins Black"/>
                <a:sym typeface="Poppins Black"/>
              </a:rPr>
              <a:t>Grammar</a:t>
            </a:r>
            <a:endParaRPr sz="3400"/>
          </a:p>
        </p:txBody>
      </p:sp>
      <p:sp>
        <p:nvSpPr>
          <p:cNvPr id="300" name="Google Shape;300;g2ad45c0e76b_0_190"/>
          <p:cNvSpPr txBox="1"/>
          <p:nvPr/>
        </p:nvSpPr>
        <p:spPr>
          <a:xfrm>
            <a:off x="1247400" y="2112875"/>
            <a:ext cx="15793200" cy="75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</a:rPr>
              <a:t>2.4 </a:t>
            </a:r>
            <a:r>
              <a:rPr b="1" lang="en-US" sz="3200">
                <a:solidFill>
                  <a:schemeClr val="dk1"/>
                </a:solidFill>
              </a:rPr>
              <a:t>When เมื่อไร</a:t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โครงสร้างประโยคคำถาม					</a:t>
            </a:r>
            <a:r>
              <a:rPr b="1" lang="en-US" sz="3200">
                <a:solidFill>
                  <a:schemeClr val="dk1"/>
                </a:solidFill>
              </a:rPr>
              <a:t>When + (กริยาช่วย) + subject + กริยาอื่น.?</a:t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ตัวอย่าง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A : When is the meeting ?				B : It is on Monday morning.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A : When are you coming here ?		B : I am coming here next month.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</a:rPr>
              <a:t>2.5 </a:t>
            </a:r>
            <a:r>
              <a:rPr b="1" lang="en-US" sz="3200">
                <a:solidFill>
                  <a:schemeClr val="dk1"/>
                </a:solidFill>
              </a:rPr>
              <a:t>Why ทำไม</a:t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โครงสร้างประโยคคำถาม				</a:t>
            </a:r>
            <a:r>
              <a:rPr b="1" lang="en-US" sz="3200">
                <a:solidFill>
                  <a:schemeClr val="dk1"/>
                </a:solidFill>
              </a:rPr>
              <a:t>1. Why + (is/are) + noun/pronoun + adjective ?</a:t>
            </a:r>
            <a:endParaRPr b="1" sz="3200">
              <a:solidFill>
                <a:schemeClr val="dk1"/>
              </a:solidFill>
            </a:endParaRPr>
          </a:p>
          <a:p>
            <a:pPr indent="457200" lvl="0" marL="5029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</a:rPr>
              <a:t>2. Why + do/does + subject + verb + object ?</a:t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ตัวอย่าง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A : Why is he sad ?								B : He is sad because his mother is sick.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A : Why did you go to the bookshop ?	B : I went there to buy a book.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  <p:cxnSp>
        <p:nvCxnSpPr>
          <p:cNvPr id="301" name="Google Shape;301;g2ad45c0e76b_0_190"/>
          <p:cNvCxnSpPr/>
          <p:nvPr/>
        </p:nvCxnSpPr>
        <p:spPr>
          <a:xfrm flipH="1" rot="10800000">
            <a:off x="1242600" y="5645025"/>
            <a:ext cx="15802800" cy="1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16625984" y="8929571"/>
            <a:ext cx="633316" cy="299386"/>
          </a:xfrm>
          <a:custGeom>
            <a:rect b="b" l="l" r="r" t="t"/>
            <a:pathLst>
              <a:path extrusionOk="0" h="299386" w="633316">
                <a:moveTo>
                  <a:pt x="0" y="0"/>
                </a:moveTo>
                <a:lnTo>
                  <a:pt x="633316" y="0"/>
                </a:lnTo>
                <a:lnTo>
                  <a:pt x="633316" y="299385"/>
                </a:lnTo>
                <a:lnTo>
                  <a:pt x="0" y="2993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0" name="Google Shape;100;p2"/>
          <p:cNvGrpSpPr/>
          <p:nvPr/>
        </p:nvGrpSpPr>
        <p:grpSpPr>
          <a:xfrm>
            <a:off x="738291" y="884039"/>
            <a:ext cx="4619273" cy="10921354"/>
            <a:chOff x="0" y="-38100"/>
            <a:chExt cx="1216599" cy="2876406"/>
          </a:xfrm>
        </p:grpSpPr>
        <p:sp>
          <p:nvSpPr>
            <p:cNvPr id="101" name="Google Shape;101;p2"/>
            <p:cNvSpPr/>
            <p:nvPr/>
          </p:nvSpPr>
          <p:spPr>
            <a:xfrm>
              <a:off x="0" y="0"/>
              <a:ext cx="1216599" cy="2838306"/>
            </a:xfrm>
            <a:custGeom>
              <a:rect b="b" l="l" r="r" t="t"/>
              <a:pathLst>
                <a:path extrusionOk="0" h="2838306" w="1216599">
                  <a:moveTo>
                    <a:pt x="67040" y="0"/>
                  </a:moveTo>
                  <a:lnTo>
                    <a:pt x="1149558" y="0"/>
                  </a:lnTo>
                  <a:cubicBezTo>
                    <a:pt x="1167339" y="0"/>
                    <a:pt x="1184390" y="7063"/>
                    <a:pt x="1196963" y="19636"/>
                  </a:cubicBezTo>
                  <a:cubicBezTo>
                    <a:pt x="1209535" y="32208"/>
                    <a:pt x="1216599" y="49260"/>
                    <a:pt x="1216599" y="67040"/>
                  </a:cubicBezTo>
                  <a:lnTo>
                    <a:pt x="1216599" y="2771266"/>
                  </a:lnTo>
                  <a:cubicBezTo>
                    <a:pt x="1216599" y="2789046"/>
                    <a:pt x="1209535" y="2806098"/>
                    <a:pt x="1196963" y="2818670"/>
                  </a:cubicBezTo>
                  <a:cubicBezTo>
                    <a:pt x="1184390" y="2831243"/>
                    <a:pt x="1167339" y="2838306"/>
                    <a:pt x="1149558" y="2838306"/>
                  </a:cubicBezTo>
                  <a:lnTo>
                    <a:pt x="67040" y="2838306"/>
                  </a:lnTo>
                  <a:cubicBezTo>
                    <a:pt x="49260" y="2838306"/>
                    <a:pt x="32208" y="2831243"/>
                    <a:pt x="19636" y="2818670"/>
                  </a:cubicBezTo>
                  <a:cubicBezTo>
                    <a:pt x="7063" y="2806098"/>
                    <a:pt x="0" y="2789046"/>
                    <a:pt x="0" y="2771266"/>
                  </a:cubicBezTo>
                  <a:lnTo>
                    <a:pt x="0" y="67040"/>
                  </a:lnTo>
                  <a:cubicBezTo>
                    <a:pt x="0" y="49260"/>
                    <a:pt x="7063" y="32208"/>
                    <a:pt x="19636" y="19636"/>
                  </a:cubicBezTo>
                  <a:cubicBezTo>
                    <a:pt x="32208" y="7063"/>
                    <a:pt x="49260" y="0"/>
                    <a:pt x="67040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2"/>
            <p:cNvSpPr txBox="1"/>
            <p:nvPr/>
          </p:nvSpPr>
          <p:spPr>
            <a:xfrm>
              <a:off x="0" y="-38100"/>
              <a:ext cx="1216599" cy="28764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" name="Google Shape;103;p2"/>
          <p:cNvSpPr/>
          <p:nvPr/>
        </p:nvSpPr>
        <p:spPr>
          <a:xfrm>
            <a:off x="-344599" y="1929381"/>
            <a:ext cx="3892083" cy="6513947"/>
          </a:xfrm>
          <a:custGeom>
            <a:rect b="b" l="l" r="r" t="t"/>
            <a:pathLst>
              <a:path extrusionOk="0" h="6513947" w="3892083">
                <a:moveTo>
                  <a:pt x="0" y="0"/>
                </a:moveTo>
                <a:lnTo>
                  <a:pt x="3892083" y="0"/>
                </a:lnTo>
                <a:lnTo>
                  <a:pt x="3892083" y="6513947"/>
                </a:lnTo>
                <a:lnTo>
                  <a:pt x="0" y="65139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" name="Google Shape;104;p2"/>
          <p:cNvSpPr/>
          <p:nvPr/>
        </p:nvSpPr>
        <p:spPr>
          <a:xfrm>
            <a:off x="7700807" y="8769881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9" y="0"/>
                </a:lnTo>
                <a:lnTo>
                  <a:pt x="2253129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2"/>
          <p:cNvSpPr/>
          <p:nvPr/>
        </p:nvSpPr>
        <p:spPr>
          <a:xfrm>
            <a:off x="3547484" y="2605070"/>
            <a:ext cx="2087177" cy="5838258"/>
          </a:xfrm>
          <a:custGeom>
            <a:rect b="b" l="l" r="r" t="t"/>
            <a:pathLst>
              <a:path extrusionOk="0" h="5838258" w="2087177">
                <a:moveTo>
                  <a:pt x="0" y="0"/>
                </a:moveTo>
                <a:lnTo>
                  <a:pt x="2087177" y="0"/>
                </a:lnTo>
                <a:lnTo>
                  <a:pt x="2087177" y="5838258"/>
                </a:lnTo>
                <a:lnTo>
                  <a:pt x="0" y="58382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" name="Google Shape;106;p2"/>
          <p:cNvSpPr/>
          <p:nvPr/>
        </p:nvSpPr>
        <p:spPr>
          <a:xfrm>
            <a:off x="1028700" y="4055416"/>
            <a:ext cx="4115882" cy="4944002"/>
          </a:xfrm>
          <a:custGeom>
            <a:rect b="b" l="l" r="r" t="t"/>
            <a:pathLst>
              <a:path extrusionOk="0" h="4944002" w="4115882">
                <a:moveTo>
                  <a:pt x="0" y="0"/>
                </a:moveTo>
                <a:lnTo>
                  <a:pt x="4115882" y="0"/>
                </a:lnTo>
                <a:lnTo>
                  <a:pt x="4115882" y="4944003"/>
                </a:lnTo>
                <a:lnTo>
                  <a:pt x="0" y="49440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" name="Google Shape;107;p2"/>
          <p:cNvSpPr txBox="1"/>
          <p:nvPr/>
        </p:nvSpPr>
        <p:spPr>
          <a:xfrm>
            <a:off x="7757957" y="1969677"/>
            <a:ext cx="8642963" cy="61017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399" u="none" cap="none" strike="noStrike">
                <a:solidFill>
                  <a:srgbClr val="AC4425"/>
                </a:solidFill>
                <a:latin typeface="Poppins Black"/>
                <a:ea typeface="Poppins Black"/>
                <a:cs typeface="Poppins Black"/>
                <a:sym typeface="Poppins Black"/>
              </a:rPr>
              <a:t>Unit 9</a:t>
            </a:r>
            <a:endParaRPr/>
          </a:p>
          <a:p>
            <a:pPr indent="0" lvl="0" marL="0" marR="0" rtl="0" algn="just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399" u="none" cap="none" strike="noStrike">
                <a:solidFill>
                  <a:srgbClr val="AC4425"/>
                </a:solidFill>
                <a:latin typeface="Poppins Black"/>
                <a:ea typeface="Poppins Black"/>
                <a:cs typeface="Poppins Black"/>
                <a:sym typeface="Poppins Black"/>
              </a:rPr>
              <a:t>Serving Drinks</a:t>
            </a:r>
            <a:endParaRPr/>
          </a:p>
        </p:txBody>
      </p:sp>
      <p:sp>
        <p:nvSpPr>
          <p:cNvPr id="108" name="Google Shape;108;p2"/>
          <p:cNvSpPr txBox="1"/>
          <p:nvPr/>
        </p:nvSpPr>
        <p:spPr>
          <a:xfrm>
            <a:off x="12848554" y="990600"/>
            <a:ext cx="4410746" cy="396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AC4425"/>
                </a:solidFill>
                <a:latin typeface="Arial"/>
                <a:ea typeface="Arial"/>
                <a:cs typeface="Arial"/>
                <a:sym typeface="Arial"/>
              </a:rPr>
              <a:t>English for Hotel Personnel</a:t>
            </a:r>
            <a:endParaRPr/>
          </a:p>
        </p:txBody>
      </p:sp>
      <p:sp>
        <p:nvSpPr>
          <p:cNvPr id="109" name="Google Shape;109;p2"/>
          <p:cNvSpPr txBox="1"/>
          <p:nvPr/>
        </p:nvSpPr>
        <p:spPr>
          <a:xfrm>
            <a:off x="14261897" y="8862127"/>
            <a:ext cx="2139024" cy="3961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AC4425"/>
                </a:solidFill>
                <a:latin typeface="Arial"/>
                <a:ea typeface="Arial"/>
                <a:cs typeface="Arial"/>
                <a:sym typeface="Arial"/>
              </a:rPr>
              <a:t>Start Slide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g2ad45c0e76b_0_208"/>
          <p:cNvGrpSpPr/>
          <p:nvPr/>
        </p:nvGrpSpPr>
        <p:grpSpPr>
          <a:xfrm rot="5400000">
            <a:off x="2556017" y="-3639923"/>
            <a:ext cx="1675572" cy="9472943"/>
            <a:chOff x="0" y="-38100"/>
            <a:chExt cx="441300" cy="2494915"/>
          </a:xfrm>
        </p:grpSpPr>
        <p:sp>
          <p:nvSpPr>
            <p:cNvPr id="307" name="Google Shape;307;g2ad45c0e76b_0_208"/>
            <p:cNvSpPr/>
            <p:nvPr/>
          </p:nvSpPr>
          <p:spPr>
            <a:xfrm>
              <a:off x="0" y="0"/>
              <a:ext cx="441169" cy="2456815"/>
            </a:xfrm>
            <a:custGeom>
              <a:rect b="b" l="l" r="r" t="t"/>
              <a:pathLst>
                <a:path extrusionOk="0" h="2456815" w="441169">
                  <a:moveTo>
                    <a:pt x="184875" y="0"/>
                  </a:moveTo>
                  <a:lnTo>
                    <a:pt x="256294" y="0"/>
                  </a:lnTo>
                  <a:cubicBezTo>
                    <a:pt x="358398" y="0"/>
                    <a:pt x="441169" y="82771"/>
                    <a:pt x="441169" y="184875"/>
                  </a:cubicBezTo>
                  <a:lnTo>
                    <a:pt x="441169" y="2271940"/>
                  </a:lnTo>
                  <a:cubicBezTo>
                    <a:pt x="441169" y="2320972"/>
                    <a:pt x="421691" y="2367996"/>
                    <a:pt x="387020" y="2402666"/>
                  </a:cubicBezTo>
                  <a:cubicBezTo>
                    <a:pt x="352349" y="2437337"/>
                    <a:pt x="305326" y="2456815"/>
                    <a:pt x="256294" y="2456815"/>
                  </a:cubicBezTo>
                  <a:lnTo>
                    <a:pt x="184875" y="2456815"/>
                  </a:lnTo>
                  <a:cubicBezTo>
                    <a:pt x="82771" y="2456815"/>
                    <a:pt x="0" y="2374044"/>
                    <a:pt x="0" y="2271940"/>
                  </a:cubicBezTo>
                  <a:lnTo>
                    <a:pt x="0" y="184875"/>
                  </a:lnTo>
                  <a:cubicBezTo>
                    <a:pt x="0" y="82771"/>
                    <a:pt x="82771" y="0"/>
                    <a:pt x="184875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g2ad45c0e76b_0_208"/>
            <p:cNvSpPr txBox="1"/>
            <p:nvPr/>
          </p:nvSpPr>
          <p:spPr>
            <a:xfrm>
              <a:off x="0" y="-38100"/>
              <a:ext cx="441300" cy="24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9" name="Google Shape;309;g2ad45c0e76b_0_208"/>
          <p:cNvSpPr/>
          <p:nvPr/>
        </p:nvSpPr>
        <p:spPr>
          <a:xfrm>
            <a:off x="16559510" y="8799225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8" y="0"/>
                </a:lnTo>
                <a:lnTo>
                  <a:pt x="2253128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0" name="Google Shape;310;g2ad45c0e76b_0_208"/>
          <p:cNvSpPr txBox="1"/>
          <p:nvPr/>
        </p:nvSpPr>
        <p:spPr>
          <a:xfrm>
            <a:off x="355702" y="542438"/>
            <a:ext cx="6076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99">
                <a:solidFill>
                  <a:srgbClr val="FAF7EA"/>
                </a:solidFill>
                <a:latin typeface="Poppins Black"/>
                <a:ea typeface="Poppins Black"/>
                <a:cs typeface="Poppins Black"/>
                <a:sym typeface="Poppins Black"/>
              </a:rPr>
              <a:t>Grammar</a:t>
            </a:r>
            <a:endParaRPr sz="3400"/>
          </a:p>
        </p:txBody>
      </p:sp>
      <p:sp>
        <p:nvSpPr>
          <p:cNvPr id="311" name="Google Shape;311;g2ad45c0e76b_0_208"/>
          <p:cNvSpPr txBox="1"/>
          <p:nvPr/>
        </p:nvSpPr>
        <p:spPr>
          <a:xfrm>
            <a:off x="1247400" y="2112875"/>
            <a:ext cx="15793200" cy="75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</a:rPr>
              <a:t>2.6 </a:t>
            </a:r>
            <a:r>
              <a:rPr b="1" lang="en-US" sz="3200">
                <a:solidFill>
                  <a:schemeClr val="dk1"/>
                </a:solidFill>
              </a:rPr>
              <a:t>How อย่างไร</a:t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โครงสร้างประโยคคำถาม					</a:t>
            </a:r>
            <a:r>
              <a:rPr b="1" lang="en-US" sz="3200">
                <a:solidFill>
                  <a:schemeClr val="dk1"/>
                </a:solidFill>
              </a:rPr>
              <a:t>How + do/does + subject + verb ?</a:t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ตัวอย่าง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A : How do you go to school ?			B : I go to school by bus/on foot.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A : How does Tata Young sing ?		B : She sings beautifully.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A : How do Jim and Jane run ?		B : They run slowly.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ad45c0e76b_0_221"/>
          <p:cNvSpPr/>
          <p:nvPr/>
        </p:nvSpPr>
        <p:spPr>
          <a:xfrm>
            <a:off x="16625984" y="8929571"/>
            <a:ext cx="633316" cy="299386"/>
          </a:xfrm>
          <a:custGeom>
            <a:rect b="b" l="l" r="r" t="t"/>
            <a:pathLst>
              <a:path extrusionOk="0" h="299386" w="633316">
                <a:moveTo>
                  <a:pt x="0" y="0"/>
                </a:moveTo>
                <a:lnTo>
                  <a:pt x="633316" y="0"/>
                </a:lnTo>
                <a:lnTo>
                  <a:pt x="633316" y="299385"/>
                </a:lnTo>
                <a:lnTo>
                  <a:pt x="0" y="2993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17" name="Google Shape;317;g2ad45c0e76b_0_221"/>
          <p:cNvGrpSpPr/>
          <p:nvPr/>
        </p:nvGrpSpPr>
        <p:grpSpPr>
          <a:xfrm>
            <a:off x="738291" y="884038"/>
            <a:ext cx="4619305" cy="10921426"/>
            <a:chOff x="0" y="-38100"/>
            <a:chExt cx="1216599" cy="2876406"/>
          </a:xfrm>
        </p:grpSpPr>
        <p:sp>
          <p:nvSpPr>
            <p:cNvPr id="318" name="Google Shape;318;g2ad45c0e76b_0_221"/>
            <p:cNvSpPr/>
            <p:nvPr/>
          </p:nvSpPr>
          <p:spPr>
            <a:xfrm>
              <a:off x="0" y="0"/>
              <a:ext cx="1216599" cy="2838306"/>
            </a:xfrm>
            <a:custGeom>
              <a:rect b="b" l="l" r="r" t="t"/>
              <a:pathLst>
                <a:path extrusionOk="0" h="2838306" w="1216599">
                  <a:moveTo>
                    <a:pt x="67040" y="0"/>
                  </a:moveTo>
                  <a:lnTo>
                    <a:pt x="1149558" y="0"/>
                  </a:lnTo>
                  <a:cubicBezTo>
                    <a:pt x="1167339" y="0"/>
                    <a:pt x="1184390" y="7063"/>
                    <a:pt x="1196963" y="19636"/>
                  </a:cubicBezTo>
                  <a:cubicBezTo>
                    <a:pt x="1209535" y="32208"/>
                    <a:pt x="1216599" y="49260"/>
                    <a:pt x="1216599" y="67040"/>
                  </a:cubicBezTo>
                  <a:lnTo>
                    <a:pt x="1216599" y="2771266"/>
                  </a:lnTo>
                  <a:cubicBezTo>
                    <a:pt x="1216599" y="2789046"/>
                    <a:pt x="1209535" y="2806098"/>
                    <a:pt x="1196963" y="2818670"/>
                  </a:cubicBezTo>
                  <a:cubicBezTo>
                    <a:pt x="1184390" y="2831243"/>
                    <a:pt x="1167339" y="2838306"/>
                    <a:pt x="1149558" y="2838306"/>
                  </a:cubicBezTo>
                  <a:lnTo>
                    <a:pt x="67040" y="2838306"/>
                  </a:lnTo>
                  <a:cubicBezTo>
                    <a:pt x="49260" y="2838306"/>
                    <a:pt x="32208" y="2831243"/>
                    <a:pt x="19636" y="2818670"/>
                  </a:cubicBezTo>
                  <a:cubicBezTo>
                    <a:pt x="7063" y="2806098"/>
                    <a:pt x="0" y="2789046"/>
                    <a:pt x="0" y="2771266"/>
                  </a:cubicBezTo>
                  <a:lnTo>
                    <a:pt x="0" y="67040"/>
                  </a:lnTo>
                  <a:cubicBezTo>
                    <a:pt x="0" y="49260"/>
                    <a:pt x="7063" y="32208"/>
                    <a:pt x="19636" y="19636"/>
                  </a:cubicBezTo>
                  <a:cubicBezTo>
                    <a:pt x="32208" y="7063"/>
                    <a:pt x="49260" y="0"/>
                    <a:pt x="67040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g2ad45c0e76b_0_221"/>
            <p:cNvSpPr txBox="1"/>
            <p:nvPr/>
          </p:nvSpPr>
          <p:spPr>
            <a:xfrm>
              <a:off x="0" y="-38100"/>
              <a:ext cx="1216500" cy="287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0" name="Google Shape;320;g2ad45c0e76b_0_221"/>
          <p:cNvSpPr/>
          <p:nvPr/>
        </p:nvSpPr>
        <p:spPr>
          <a:xfrm>
            <a:off x="738291" y="2998960"/>
            <a:ext cx="5301773" cy="5301773"/>
          </a:xfrm>
          <a:custGeom>
            <a:rect b="b" l="l" r="r" t="t"/>
            <a:pathLst>
              <a:path extrusionOk="0" h="5301773" w="5301773">
                <a:moveTo>
                  <a:pt x="0" y="0"/>
                </a:moveTo>
                <a:lnTo>
                  <a:pt x="5301773" y="0"/>
                </a:lnTo>
                <a:lnTo>
                  <a:pt x="5301773" y="5301773"/>
                </a:lnTo>
                <a:lnTo>
                  <a:pt x="0" y="53017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1" name="Google Shape;321;g2ad45c0e76b_0_221"/>
          <p:cNvSpPr/>
          <p:nvPr/>
        </p:nvSpPr>
        <p:spPr>
          <a:xfrm>
            <a:off x="1028700" y="2303052"/>
            <a:ext cx="5752806" cy="5680896"/>
          </a:xfrm>
          <a:custGeom>
            <a:rect b="b" l="l" r="r" t="t"/>
            <a:pathLst>
              <a:path extrusionOk="0" h="5680896" w="5752806">
                <a:moveTo>
                  <a:pt x="0" y="0"/>
                </a:moveTo>
                <a:lnTo>
                  <a:pt x="5752806" y="0"/>
                </a:lnTo>
                <a:lnTo>
                  <a:pt x="5752806" y="5680896"/>
                </a:lnTo>
                <a:lnTo>
                  <a:pt x="0" y="5680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2" name="Google Shape;322;g2ad45c0e76b_0_221"/>
          <p:cNvSpPr txBox="1"/>
          <p:nvPr/>
        </p:nvSpPr>
        <p:spPr>
          <a:xfrm>
            <a:off x="7700799" y="2551650"/>
            <a:ext cx="9558600" cy="42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399" u="none" cap="none" strike="noStrike">
                <a:solidFill>
                  <a:srgbClr val="224B0C"/>
                </a:solidFill>
              </a:rPr>
              <a:t>Unit 10</a:t>
            </a:r>
            <a:endParaRPr b="1" i="0" sz="11399" u="none" cap="none" strike="noStrike">
              <a:solidFill>
                <a:srgbClr val="224B0C"/>
              </a:solidFill>
            </a:endParaRPr>
          </a:p>
          <a:p>
            <a:pPr indent="0" lvl="0" marL="0" marR="0" rtl="0" algn="l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399">
                <a:solidFill>
                  <a:srgbClr val="224B0C"/>
                </a:solidFill>
              </a:rPr>
              <a:t>Food Service</a:t>
            </a:r>
            <a:endParaRPr b="1" sz="11399">
              <a:solidFill>
                <a:srgbClr val="224B0C"/>
              </a:solidFill>
            </a:endParaRPr>
          </a:p>
        </p:txBody>
      </p:sp>
      <p:sp>
        <p:nvSpPr>
          <p:cNvPr id="323" name="Google Shape;323;g2ad45c0e76b_0_221"/>
          <p:cNvSpPr txBox="1"/>
          <p:nvPr/>
        </p:nvSpPr>
        <p:spPr>
          <a:xfrm>
            <a:off x="12848554" y="990600"/>
            <a:ext cx="441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AC4425"/>
                </a:solidFill>
                <a:latin typeface="Arial"/>
                <a:ea typeface="Arial"/>
                <a:cs typeface="Arial"/>
                <a:sym typeface="Arial"/>
              </a:rPr>
              <a:t>English for Hotel Personnel</a:t>
            </a:r>
            <a:endParaRPr/>
          </a:p>
        </p:txBody>
      </p:sp>
      <p:sp>
        <p:nvSpPr>
          <p:cNvPr id="324" name="Google Shape;324;g2ad45c0e76b_0_221"/>
          <p:cNvSpPr txBox="1"/>
          <p:nvPr/>
        </p:nvSpPr>
        <p:spPr>
          <a:xfrm>
            <a:off x="14261897" y="8862127"/>
            <a:ext cx="213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AC4425"/>
                </a:solidFill>
                <a:latin typeface="Arial"/>
                <a:ea typeface="Arial"/>
                <a:cs typeface="Arial"/>
                <a:sym typeface="Arial"/>
              </a:rPr>
              <a:t>Start Slide</a:t>
            </a:r>
            <a:endParaRPr/>
          </a:p>
        </p:txBody>
      </p:sp>
      <p:sp>
        <p:nvSpPr>
          <p:cNvPr id="325" name="Google Shape;325;g2ad45c0e76b_0_221"/>
          <p:cNvSpPr/>
          <p:nvPr/>
        </p:nvSpPr>
        <p:spPr>
          <a:xfrm>
            <a:off x="7700807" y="8769881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9" y="0"/>
                </a:lnTo>
                <a:lnTo>
                  <a:pt x="2253129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g2ad45c0e76b_0_253"/>
          <p:cNvGrpSpPr/>
          <p:nvPr/>
        </p:nvGrpSpPr>
        <p:grpSpPr>
          <a:xfrm>
            <a:off x="8907425" y="381550"/>
            <a:ext cx="8827971" cy="10311063"/>
            <a:chOff x="0" y="-38100"/>
            <a:chExt cx="2107518" cy="2715653"/>
          </a:xfrm>
        </p:grpSpPr>
        <p:sp>
          <p:nvSpPr>
            <p:cNvPr id="331" name="Google Shape;331;g2ad45c0e76b_0_253"/>
            <p:cNvSpPr/>
            <p:nvPr/>
          </p:nvSpPr>
          <p:spPr>
            <a:xfrm>
              <a:off x="0" y="0"/>
              <a:ext cx="2107518" cy="2677553"/>
            </a:xfrm>
            <a:custGeom>
              <a:rect b="b" l="l" r="r" t="t"/>
              <a:pathLst>
                <a:path extrusionOk="0" h="2677553" w="2107518">
                  <a:moveTo>
                    <a:pt x="38700" y="0"/>
                  </a:moveTo>
                  <a:lnTo>
                    <a:pt x="2068818" y="0"/>
                  </a:lnTo>
                  <a:cubicBezTo>
                    <a:pt x="2079082" y="0"/>
                    <a:pt x="2088925" y="4077"/>
                    <a:pt x="2096183" y="11335"/>
                  </a:cubicBezTo>
                  <a:cubicBezTo>
                    <a:pt x="2103441" y="18593"/>
                    <a:pt x="2107518" y="28436"/>
                    <a:pt x="2107518" y="38700"/>
                  </a:cubicBezTo>
                  <a:lnTo>
                    <a:pt x="2107518" y="2638853"/>
                  </a:lnTo>
                  <a:cubicBezTo>
                    <a:pt x="2107518" y="2660227"/>
                    <a:pt x="2090191" y="2677553"/>
                    <a:pt x="2068818" y="2677553"/>
                  </a:cubicBezTo>
                  <a:lnTo>
                    <a:pt x="38700" y="2677553"/>
                  </a:lnTo>
                  <a:cubicBezTo>
                    <a:pt x="28436" y="2677553"/>
                    <a:pt x="18593" y="2673476"/>
                    <a:pt x="11335" y="2666218"/>
                  </a:cubicBezTo>
                  <a:cubicBezTo>
                    <a:pt x="4077" y="2658961"/>
                    <a:pt x="0" y="2649117"/>
                    <a:pt x="0" y="2638853"/>
                  </a:cubicBezTo>
                  <a:lnTo>
                    <a:pt x="0" y="38700"/>
                  </a:lnTo>
                  <a:cubicBezTo>
                    <a:pt x="0" y="28436"/>
                    <a:pt x="4077" y="18593"/>
                    <a:pt x="11335" y="11335"/>
                  </a:cubicBezTo>
                  <a:cubicBezTo>
                    <a:pt x="18593" y="4077"/>
                    <a:pt x="28436" y="0"/>
                    <a:pt x="38700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g2ad45c0e76b_0_253"/>
            <p:cNvSpPr txBox="1"/>
            <p:nvPr/>
          </p:nvSpPr>
          <p:spPr>
            <a:xfrm>
              <a:off x="0" y="-38100"/>
              <a:ext cx="2107500" cy="27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3" name="Google Shape;333;g2ad45c0e76b_0_253"/>
          <p:cNvSpPr/>
          <p:nvPr/>
        </p:nvSpPr>
        <p:spPr>
          <a:xfrm>
            <a:off x="5968683" y="526223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9" y="0"/>
                </a:lnTo>
                <a:lnTo>
                  <a:pt x="2253129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4" name="Google Shape;334;g2ad45c0e76b_0_253"/>
          <p:cNvSpPr txBox="1"/>
          <p:nvPr/>
        </p:nvSpPr>
        <p:spPr>
          <a:xfrm>
            <a:off x="9035472" y="2503447"/>
            <a:ext cx="8001900" cy="57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052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AF7EA"/>
              </a:buClr>
              <a:buSzPts val="3000"/>
              <a:buChar char="•"/>
            </a:pPr>
            <a:r>
              <a:rPr lang="en-US" sz="2700">
                <a:solidFill>
                  <a:srgbClr val="FAF7EA"/>
                </a:solidFill>
              </a:rPr>
              <a:t>ในอาหารนี้มีถั่วไหม?</a:t>
            </a:r>
            <a:endParaRPr sz="2700">
              <a:solidFill>
                <a:srgbClr val="FAF7EA"/>
              </a:solidFill>
            </a:endParaRPr>
          </a:p>
          <a:p>
            <a:pPr indent="-33147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AF7EA"/>
              </a:buClr>
              <a:buSzPts val="2700"/>
              <a:buChar char="•"/>
            </a:pPr>
            <a:r>
              <a:rPr lang="en-US" sz="2700">
                <a:solidFill>
                  <a:srgbClr val="FAF7EA"/>
                </a:solidFill>
              </a:rPr>
              <a:t>จานนี้ประกอบด้วยอาหารทะเลหลายๆอย่าง…</a:t>
            </a:r>
            <a:endParaRPr sz="2700">
              <a:solidFill>
                <a:srgbClr val="FAF7EA"/>
              </a:solidFill>
            </a:endParaRPr>
          </a:p>
          <a:p>
            <a:pPr indent="-33147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AF7EA"/>
              </a:buClr>
              <a:buSzPts val="2700"/>
              <a:buChar char="•"/>
            </a:pPr>
            <a:r>
              <a:rPr lang="en-US" sz="2700">
                <a:solidFill>
                  <a:srgbClr val="FAF7EA"/>
                </a:solidFill>
              </a:rPr>
              <a:t>คุณช่วยแนะนำอาหารจานหลักหน่อยได้ไหม เป็นอะไรดี?</a:t>
            </a:r>
            <a:endParaRPr sz="2700">
              <a:solidFill>
                <a:srgbClr val="FAF7EA"/>
              </a:solidFill>
            </a:endParaRPr>
          </a:p>
          <a:p>
            <a:pPr indent="-33147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AF7EA"/>
              </a:buClr>
              <a:buSzPts val="2700"/>
              <a:buChar char="•"/>
            </a:pPr>
            <a:r>
              <a:rPr lang="en-US" sz="2700">
                <a:solidFill>
                  <a:srgbClr val="FAF7EA"/>
                </a:solidFill>
              </a:rPr>
              <a:t>วันนี้ปลากระพงสดมาก</a:t>
            </a:r>
            <a:endParaRPr sz="2700">
              <a:solidFill>
                <a:srgbClr val="FAF7EA"/>
              </a:solidFill>
            </a:endParaRPr>
          </a:p>
          <a:p>
            <a:pPr indent="-33147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AF7EA"/>
              </a:buClr>
              <a:buSzPts val="2700"/>
              <a:buChar char="•"/>
            </a:pPr>
            <a:r>
              <a:rPr lang="en-US" sz="2700">
                <a:solidFill>
                  <a:srgbClr val="FAF7EA"/>
                </a:solidFill>
              </a:rPr>
              <a:t>มันทำมากจากหัวหอม…</a:t>
            </a:r>
            <a:endParaRPr sz="2700">
              <a:solidFill>
                <a:srgbClr val="FAF7EA"/>
              </a:solidFill>
            </a:endParaRPr>
          </a:p>
          <a:p>
            <a:pPr indent="-33147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AF7EA"/>
              </a:buClr>
              <a:buSzPts val="2700"/>
              <a:buChar char="•"/>
            </a:pPr>
            <a:r>
              <a:rPr lang="en-US" sz="2700">
                <a:solidFill>
                  <a:srgbClr val="FAF7EA"/>
                </a:solidFill>
              </a:rPr>
              <a:t>อาหารทุกอย่างเรียบร้อยไหม?</a:t>
            </a:r>
            <a:endParaRPr sz="2700">
              <a:solidFill>
                <a:srgbClr val="FAF7EA"/>
              </a:solidFill>
            </a:endParaRPr>
          </a:p>
          <a:p>
            <a:pPr indent="-33147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AF7EA"/>
              </a:buClr>
              <a:buSzPts val="2700"/>
              <a:buChar char="•"/>
            </a:pPr>
            <a:r>
              <a:rPr lang="en-US" sz="2700">
                <a:solidFill>
                  <a:srgbClr val="FAF7EA"/>
                </a:solidFill>
              </a:rPr>
              <a:t>เราขอ…อีกขวดได้ไหม?</a:t>
            </a:r>
            <a:endParaRPr sz="2700">
              <a:solidFill>
                <a:srgbClr val="FAF7EA"/>
              </a:solidFill>
            </a:endParaRPr>
          </a:p>
          <a:p>
            <a:pPr indent="-33147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AF7EA"/>
              </a:buClr>
              <a:buSzPts val="2700"/>
              <a:buChar char="•"/>
            </a:pPr>
            <a:r>
              <a:rPr lang="en-US" sz="2700">
                <a:solidFill>
                  <a:srgbClr val="FAF7EA"/>
                </a:solidFill>
              </a:rPr>
              <a:t>และขอขนมปังเพิ่มหน่อยนะครับ/นะคะ</a:t>
            </a:r>
            <a:endParaRPr sz="2700">
              <a:solidFill>
                <a:srgbClr val="FAF7EA"/>
              </a:solidFill>
            </a:endParaRPr>
          </a:p>
          <a:p>
            <a:pPr indent="-33147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AF7EA"/>
              </a:buClr>
              <a:buSzPts val="2700"/>
              <a:buChar char="•"/>
            </a:pPr>
            <a:r>
              <a:rPr lang="en-US" sz="2700">
                <a:solidFill>
                  <a:srgbClr val="FAF7EA"/>
                </a:solidFill>
              </a:rPr>
              <a:t>แน่นอน เดี๋ยวไปเอามาให้</a:t>
            </a:r>
            <a:endParaRPr sz="2700">
              <a:solidFill>
                <a:srgbClr val="FAF7EA"/>
              </a:solidFill>
            </a:endParaRPr>
          </a:p>
        </p:txBody>
      </p:sp>
      <p:pic>
        <p:nvPicPr>
          <p:cNvPr id="335" name="Google Shape;335;g2ad45c0e76b_0_253"/>
          <p:cNvPicPr preferRelativeResize="0"/>
          <p:nvPr/>
        </p:nvPicPr>
        <p:blipFill rotWithShape="1">
          <a:blip r:embed="rId4">
            <a:alphaModFix/>
          </a:blip>
          <a:srcRect b="0" l="0" r="10055" t="0"/>
          <a:stretch/>
        </p:blipFill>
        <p:spPr>
          <a:xfrm>
            <a:off x="254413" y="2503438"/>
            <a:ext cx="8635175" cy="52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g2ad45c0e76b_0_264"/>
          <p:cNvGrpSpPr/>
          <p:nvPr/>
        </p:nvGrpSpPr>
        <p:grpSpPr>
          <a:xfrm>
            <a:off x="357742" y="2442639"/>
            <a:ext cx="1675572" cy="9472943"/>
            <a:chOff x="0" y="-38100"/>
            <a:chExt cx="441300" cy="2494915"/>
          </a:xfrm>
        </p:grpSpPr>
        <p:sp>
          <p:nvSpPr>
            <p:cNvPr id="341" name="Google Shape;341;g2ad45c0e76b_0_264"/>
            <p:cNvSpPr/>
            <p:nvPr/>
          </p:nvSpPr>
          <p:spPr>
            <a:xfrm>
              <a:off x="0" y="0"/>
              <a:ext cx="441169" cy="2456815"/>
            </a:xfrm>
            <a:custGeom>
              <a:rect b="b" l="l" r="r" t="t"/>
              <a:pathLst>
                <a:path extrusionOk="0" h="2456815" w="441169">
                  <a:moveTo>
                    <a:pt x="184875" y="0"/>
                  </a:moveTo>
                  <a:lnTo>
                    <a:pt x="256294" y="0"/>
                  </a:lnTo>
                  <a:cubicBezTo>
                    <a:pt x="358398" y="0"/>
                    <a:pt x="441169" y="82771"/>
                    <a:pt x="441169" y="184875"/>
                  </a:cubicBezTo>
                  <a:lnTo>
                    <a:pt x="441169" y="2271940"/>
                  </a:lnTo>
                  <a:cubicBezTo>
                    <a:pt x="441169" y="2320972"/>
                    <a:pt x="421691" y="2367996"/>
                    <a:pt x="387020" y="2402666"/>
                  </a:cubicBezTo>
                  <a:cubicBezTo>
                    <a:pt x="352349" y="2437337"/>
                    <a:pt x="305326" y="2456815"/>
                    <a:pt x="256294" y="2456815"/>
                  </a:cubicBezTo>
                  <a:lnTo>
                    <a:pt x="184875" y="2456815"/>
                  </a:lnTo>
                  <a:cubicBezTo>
                    <a:pt x="82771" y="2456815"/>
                    <a:pt x="0" y="2374044"/>
                    <a:pt x="0" y="2271940"/>
                  </a:cubicBezTo>
                  <a:lnTo>
                    <a:pt x="0" y="184875"/>
                  </a:lnTo>
                  <a:cubicBezTo>
                    <a:pt x="0" y="82771"/>
                    <a:pt x="82771" y="0"/>
                    <a:pt x="184875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g2ad45c0e76b_0_264"/>
            <p:cNvSpPr txBox="1"/>
            <p:nvPr/>
          </p:nvSpPr>
          <p:spPr>
            <a:xfrm>
              <a:off x="0" y="-38100"/>
              <a:ext cx="441300" cy="24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3" name="Google Shape;343;g2ad45c0e76b_0_264"/>
          <p:cNvSpPr/>
          <p:nvPr/>
        </p:nvSpPr>
        <p:spPr>
          <a:xfrm>
            <a:off x="16559510" y="8799225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8" y="0"/>
                </a:lnTo>
                <a:lnTo>
                  <a:pt x="2253128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4" name="Google Shape;344;g2ad45c0e76b_0_264"/>
          <p:cNvSpPr txBox="1"/>
          <p:nvPr/>
        </p:nvSpPr>
        <p:spPr>
          <a:xfrm rot="-5400000">
            <a:off x="-1981423" y="5820001"/>
            <a:ext cx="6076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FAF7EA"/>
                </a:solidFill>
                <a:latin typeface="Poppins Black"/>
                <a:ea typeface="Poppins Black"/>
                <a:cs typeface="Poppins Black"/>
                <a:sym typeface="Poppins Black"/>
              </a:rPr>
              <a:t>Vocabulary</a:t>
            </a:r>
            <a:endParaRPr/>
          </a:p>
        </p:txBody>
      </p:sp>
      <p:sp>
        <p:nvSpPr>
          <p:cNvPr id="345" name="Google Shape;345;g2ad45c0e76b_0_264"/>
          <p:cNvSpPr txBox="1"/>
          <p:nvPr/>
        </p:nvSpPr>
        <p:spPr>
          <a:xfrm>
            <a:off x="2376236" y="4523697"/>
            <a:ext cx="5327700" cy="28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08268" lvl="1" marL="641936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773"/>
              <a:buChar char="•"/>
            </a:pPr>
            <a:r>
              <a:rPr lang="en-US" sz="2773">
                <a:solidFill>
                  <a:srgbClr val="224B0C"/>
                </a:solidFill>
              </a:rPr>
              <a:t>asparagus (n.) หน่อไม่ฝรั่ง</a:t>
            </a:r>
            <a:endParaRPr sz="2773">
              <a:solidFill>
                <a:srgbClr val="224B0C"/>
              </a:solidFill>
            </a:endParaRPr>
          </a:p>
          <a:p>
            <a:pPr indent="-308268" lvl="1" marL="641936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773"/>
              <a:buChar char="•"/>
            </a:pPr>
            <a:r>
              <a:rPr lang="en-US" sz="2773">
                <a:solidFill>
                  <a:srgbClr val="224B0C"/>
                </a:solidFill>
              </a:rPr>
              <a:t>breast of chicken (n.) อกไก่</a:t>
            </a:r>
            <a:endParaRPr sz="2773">
              <a:solidFill>
                <a:srgbClr val="224B0C"/>
              </a:solidFill>
            </a:endParaRPr>
          </a:p>
          <a:p>
            <a:pPr indent="-308268" lvl="1" marL="641936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773"/>
              <a:buChar char="•"/>
            </a:pPr>
            <a:r>
              <a:rPr lang="en-US" sz="2773">
                <a:solidFill>
                  <a:srgbClr val="224B0C"/>
                </a:solidFill>
              </a:rPr>
              <a:t>chili (n.) พริก</a:t>
            </a:r>
            <a:endParaRPr sz="2773">
              <a:solidFill>
                <a:srgbClr val="224B0C"/>
              </a:solidFill>
            </a:endParaRPr>
          </a:p>
          <a:p>
            <a:pPr indent="-308268" lvl="1" marL="641936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773"/>
              <a:buChar char="•"/>
            </a:pPr>
            <a:r>
              <a:rPr lang="en-US" sz="2773">
                <a:solidFill>
                  <a:srgbClr val="224B0C"/>
                </a:solidFill>
              </a:rPr>
              <a:t>compote (n.) ผลไม้แช่อิ่ม</a:t>
            </a:r>
            <a:endParaRPr sz="2773">
              <a:solidFill>
                <a:srgbClr val="224B0C"/>
              </a:solidFill>
            </a:endParaRPr>
          </a:p>
          <a:p>
            <a:pPr indent="-308268" lvl="1" marL="641936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773"/>
              <a:buChar char="•"/>
            </a:pPr>
            <a:r>
              <a:rPr lang="en-US" sz="2773">
                <a:solidFill>
                  <a:srgbClr val="224B0C"/>
                </a:solidFill>
              </a:rPr>
              <a:t>fresh (adj.) สด</a:t>
            </a:r>
            <a:endParaRPr sz="2773">
              <a:solidFill>
                <a:srgbClr val="224B0C"/>
              </a:solidFill>
            </a:endParaRPr>
          </a:p>
        </p:txBody>
      </p:sp>
      <p:sp>
        <p:nvSpPr>
          <p:cNvPr id="346" name="Google Shape;346;g2ad45c0e76b_0_264"/>
          <p:cNvSpPr txBox="1"/>
          <p:nvPr/>
        </p:nvSpPr>
        <p:spPr>
          <a:xfrm>
            <a:off x="7341097" y="4523697"/>
            <a:ext cx="6195000" cy="28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08268" lvl="1" marL="641936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773"/>
              <a:buChar char="•"/>
            </a:pPr>
            <a:r>
              <a:rPr lang="en-US" sz="2773">
                <a:solidFill>
                  <a:srgbClr val="224B0C"/>
                </a:solidFill>
              </a:rPr>
              <a:t>frothy (adj.) มีฟอง/เต็มไปด้วยฟอง</a:t>
            </a:r>
            <a:endParaRPr sz="2773">
              <a:solidFill>
                <a:srgbClr val="224B0C"/>
              </a:solidFill>
            </a:endParaRPr>
          </a:p>
          <a:p>
            <a:pPr indent="-308268" lvl="1" marL="641936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773"/>
              <a:buChar char="•"/>
            </a:pPr>
            <a:r>
              <a:rPr lang="en-US" sz="2773">
                <a:solidFill>
                  <a:srgbClr val="224B0C"/>
                </a:solidFill>
              </a:rPr>
              <a:t>goat’s cheese (n.) ชีสนมแพะ</a:t>
            </a:r>
            <a:endParaRPr sz="2773">
              <a:solidFill>
                <a:srgbClr val="224B0C"/>
              </a:solidFill>
            </a:endParaRPr>
          </a:p>
          <a:p>
            <a:pPr indent="-308268" lvl="1" marL="641936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773"/>
              <a:buChar char="•"/>
            </a:pPr>
            <a:r>
              <a:rPr lang="en-US" sz="2773">
                <a:solidFill>
                  <a:srgbClr val="224B0C"/>
                </a:solidFill>
              </a:rPr>
              <a:t>mango (n.) มะม่วง</a:t>
            </a:r>
            <a:endParaRPr sz="2773">
              <a:solidFill>
                <a:srgbClr val="224B0C"/>
              </a:solidFill>
            </a:endParaRPr>
          </a:p>
          <a:p>
            <a:pPr indent="-308268" lvl="1" marL="641936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773"/>
              <a:buChar char="•"/>
            </a:pPr>
            <a:r>
              <a:rPr lang="en-US" sz="2773">
                <a:solidFill>
                  <a:srgbClr val="224B0C"/>
                </a:solidFill>
              </a:rPr>
              <a:t>mix (v.) ผสม</a:t>
            </a:r>
            <a:endParaRPr sz="2773">
              <a:solidFill>
                <a:srgbClr val="224B0C"/>
              </a:solidFill>
            </a:endParaRPr>
          </a:p>
          <a:p>
            <a:pPr indent="-308268" lvl="1" marL="641936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773"/>
              <a:buChar char="•"/>
            </a:pPr>
            <a:r>
              <a:rPr lang="en-US" sz="2773">
                <a:solidFill>
                  <a:srgbClr val="224B0C"/>
                </a:solidFill>
              </a:rPr>
              <a:t>pistachio (n.) ถั่วพิสตาชิโอ </a:t>
            </a:r>
            <a:endParaRPr sz="2773">
              <a:solidFill>
                <a:srgbClr val="224B0C"/>
              </a:solidFill>
            </a:endParaRPr>
          </a:p>
        </p:txBody>
      </p:sp>
      <p:sp>
        <p:nvSpPr>
          <p:cNvPr id="347" name="Google Shape;347;g2ad45c0e76b_0_264"/>
          <p:cNvSpPr txBox="1"/>
          <p:nvPr/>
        </p:nvSpPr>
        <p:spPr>
          <a:xfrm>
            <a:off x="12989551" y="4574550"/>
            <a:ext cx="4767300" cy="27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01918" lvl="1" marL="641936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673"/>
              <a:buChar char="•"/>
            </a:pPr>
            <a:r>
              <a:rPr i="0" lang="en-US" sz="2673" u="none" cap="none" strike="noStrike">
                <a:solidFill>
                  <a:srgbClr val="224B0C"/>
                </a:solidFill>
              </a:rPr>
              <a:t>s</a:t>
            </a:r>
            <a:r>
              <a:rPr lang="en-US" sz="2673">
                <a:solidFill>
                  <a:srgbClr val="224B0C"/>
                </a:solidFill>
              </a:rPr>
              <a:t>alsa (n.) ซัลซ่า</a:t>
            </a:r>
            <a:endParaRPr sz="2673">
              <a:solidFill>
                <a:srgbClr val="224B0C"/>
              </a:solidFill>
            </a:endParaRPr>
          </a:p>
          <a:p>
            <a:pPr indent="-301918" lvl="1" marL="641936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673"/>
              <a:buChar char="•"/>
            </a:pPr>
            <a:r>
              <a:rPr lang="en-US" sz="2673">
                <a:solidFill>
                  <a:srgbClr val="224B0C"/>
                </a:solidFill>
              </a:rPr>
              <a:t>sea bass (n.) ปลากระพง</a:t>
            </a:r>
            <a:endParaRPr sz="2673">
              <a:solidFill>
                <a:srgbClr val="224B0C"/>
              </a:solidFill>
            </a:endParaRPr>
          </a:p>
          <a:p>
            <a:pPr indent="-301918" lvl="1" marL="641936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673"/>
              <a:buChar char="•"/>
            </a:pPr>
            <a:r>
              <a:rPr lang="en-US" sz="2673">
                <a:solidFill>
                  <a:srgbClr val="224B0C"/>
                </a:solidFill>
              </a:rPr>
              <a:t>selection (n.) การคัดเลือก</a:t>
            </a:r>
            <a:endParaRPr sz="2673">
              <a:solidFill>
                <a:srgbClr val="224B0C"/>
              </a:solidFill>
            </a:endParaRPr>
          </a:p>
          <a:p>
            <a:pPr indent="-301918" lvl="1" marL="641936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673"/>
              <a:buChar char="•"/>
            </a:pPr>
            <a:r>
              <a:rPr lang="en-US" sz="2673">
                <a:solidFill>
                  <a:srgbClr val="224B0C"/>
                </a:solidFill>
              </a:rPr>
              <a:t>stewed (adj.) ตุ๋น เคี่ยวแล้ว </a:t>
            </a:r>
            <a:endParaRPr sz="2673">
              <a:solidFill>
                <a:srgbClr val="224B0C"/>
              </a:solidFill>
            </a:endParaRPr>
          </a:p>
          <a:p>
            <a:pPr indent="-301918" lvl="1" marL="641936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673"/>
              <a:buChar char="•"/>
            </a:pPr>
            <a:r>
              <a:rPr lang="en-US" sz="2673">
                <a:solidFill>
                  <a:srgbClr val="224B0C"/>
                </a:solidFill>
              </a:rPr>
              <a:t>tart (n.) ทาร์ต</a:t>
            </a:r>
            <a:endParaRPr sz="2673">
              <a:solidFill>
                <a:srgbClr val="224B0C"/>
              </a:solidFill>
            </a:endParaRPr>
          </a:p>
        </p:txBody>
      </p:sp>
      <p:pic>
        <p:nvPicPr>
          <p:cNvPr id="348" name="Google Shape;348;g2ad45c0e76b_0_2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735" y="152400"/>
            <a:ext cx="10994182" cy="386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g2ad45c0e76b_0_291"/>
          <p:cNvGrpSpPr/>
          <p:nvPr/>
        </p:nvGrpSpPr>
        <p:grpSpPr>
          <a:xfrm rot="5400000">
            <a:off x="2556017" y="-3639923"/>
            <a:ext cx="1675572" cy="9472943"/>
            <a:chOff x="0" y="-38100"/>
            <a:chExt cx="441300" cy="2494915"/>
          </a:xfrm>
        </p:grpSpPr>
        <p:sp>
          <p:nvSpPr>
            <p:cNvPr id="354" name="Google Shape;354;g2ad45c0e76b_0_291"/>
            <p:cNvSpPr/>
            <p:nvPr/>
          </p:nvSpPr>
          <p:spPr>
            <a:xfrm>
              <a:off x="0" y="0"/>
              <a:ext cx="441169" cy="2456815"/>
            </a:xfrm>
            <a:custGeom>
              <a:rect b="b" l="l" r="r" t="t"/>
              <a:pathLst>
                <a:path extrusionOk="0" h="2456815" w="441169">
                  <a:moveTo>
                    <a:pt x="184875" y="0"/>
                  </a:moveTo>
                  <a:lnTo>
                    <a:pt x="256294" y="0"/>
                  </a:lnTo>
                  <a:cubicBezTo>
                    <a:pt x="358398" y="0"/>
                    <a:pt x="441169" y="82771"/>
                    <a:pt x="441169" y="184875"/>
                  </a:cubicBezTo>
                  <a:lnTo>
                    <a:pt x="441169" y="2271940"/>
                  </a:lnTo>
                  <a:cubicBezTo>
                    <a:pt x="441169" y="2320972"/>
                    <a:pt x="421691" y="2367996"/>
                    <a:pt x="387020" y="2402666"/>
                  </a:cubicBezTo>
                  <a:cubicBezTo>
                    <a:pt x="352349" y="2437337"/>
                    <a:pt x="305326" y="2456815"/>
                    <a:pt x="256294" y="2456815"/>
                  </a:cubicBezTo>
                  <a:lnTo>
                    <a:pt x="184875" y="2456815"/>
                  </a:lnTo>
                  <a:cubicBezTo>
                    <a:pt x="82771" y="2456815"/>
                    <a:pt x="0" y="2374044"/>
                    <a:pt x="0" y="2271940"/>
                  </a:cubicBezTo>
                  <a:lnTo>
                    <a:pt x="0" y="184875"/>
                  </a:lnTo>
                  <a:cubicBezTo>
                    <a:pt x="0" y="82771"/>
                    <a:pt x="82771" y="0"/>
                    <a:pt x="184875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g2ad45c0e76b_0_291"/>
            <p:cNvSpPr txBox="1"/>
            <p:nvPr/>
          </p:nvSpPr>
          <p:spPr>
            <a:xfrm>
              <a:off x="0" y="-38100"/>
              <a:ext cx="441300" cy="24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6" name="Google Shape;356;g2ad45c0e76b_0_291"/>
          <p:cNvSpPr/>
          <p:nvPr/>
        </p:nvSpPr>
        <p:spPr>
          <a:xfrm>
            <a:off x="16559510" y="8799225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8" y="0"/>
                </a:lnTo>
                <a:lnTo>
                  <a:pt x="2253128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7" name="Google Shape;357;g2ad45c0e76b_0_291"/>
          <p:cNvSpPr txBox="1"/>
          <p:nvPr/>
        </p:nvSpPr>
        <p:spPr>
          <a:xfrm>
            <a:off x="355702" y="542438"/>
            <a:ext cx="6076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99">
                <a:solidFill>
                  <a:srgbClr val="FAF7EA"/>
                </a:solidFill>
                <a:latin typeface="Poppins Black"/>
                <a:ea typeface="Poppins Black"/>
                <a:cs typeface="Poppins Black"/>
                <a:sym typeface="Poppins Black"/>
              </a:rPr>
              <a:t>Grammar</a:t>
            </a:r>
            <a:endParaRPr sz="3400"/>
          </a:p>
        </p:txBody>
      </p:sp>
      <p:pic>
        <p:nvPicPr>
          <p:cNvPr id="358" name="Google Shape;358;g2ad45c0e76b_0_291"/>
          <p:cNvPicPr preferRelativeResize="0"/>
          <p:nvPr/>
        </p:nvPicPr>
        <p:blipFill rotWithShape="1">
          <a:blip r:embed="rId4">
            <a:alphaModFix/>
          </a:blip>
          <a:srcRect b="0" l="1690" r="0" t="1487"/>
          <a:stretch/>
        </p:blipFill>
        <p:spPr>
          <a:xfrm>
            <a:off x="4716650" y="2213375"/>
            <a:ext cx="9347949" cy="778515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2ad45c0e76b_0_291"/>
          <p:cNvSpPr txBox="1"/>
          <p:nvPr/>
        </p:nvSpPr>
        <p:spPr>
          <a:xfrm>
            <a:off x="8835725" y="725650"/>
            <a:ext cx="52716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คำบอกปริมาณ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quantity (n.) ปริมาณ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g2ad45c0e76b_0_301"/>
          <p:cNvGrpSpPr/>
          <p:nvPr/>
        </p:nvGrpSpPr>
        <p:grpSpPr>
          <a:xfrm rot="5400000">
            <a:off x="2556017" y="-3639923"/>
            <a:ext cx="1675572" cy="9472943"/>
            <a:chOff x="0" y="-38100"/>
            <a:chExt cx="441300" cy="2494915"/>
          </a:xfrm>
        </p:grpSpPr>
        <p:sp>
          <p:nvSpPr>
            <p:cNvPr id="365" name="Google Shape;365;g2ad45c0e76b_0_301"/>
            <p:cNvSpPr/>
            <p:nvPr/>
          </p:nvSpPr>
          <p:spPr>
            <a:xfrm>
              <a:off x="0" y="0"/>
              <a:ext cx="441169" cy="2456815"/>
            </a:xfrm>
            <a:custGeom>
              <a:rect b="b" l="l" r="r" t="t"/>
              <a:pathLst>
                <a:path extrusionOk="0" h="2456815" w="441169">
                  <a:moveTo>
                    <a:pt x="184875" y="0"/>
                  </a:moveTo>
                  <a:lnTo>
                    <a:pt x="256294" y="0"/>
                  </a:lnTo>
                  <a:cubicBezTo>
                    <a:pt x="358398" y="0"/>
                    <a:pt x="441169" y="82771"/>
                    <a:pt x="441169" y="184875"/>
                  </a:cubicBezTo>
                  <a:lnTo>
                    <a:pt x="441169" y="2271940"/>
                  </a:lnTo>
                  <a:cubicBezTo>
                    <a:pt x="441169" y="2320972"/>
                    <a:pt x="421691" y="2367996"/>
                    <a:pt x="387020" y="2402666"/>
                  </a:cubicBezTo>
                  <a:cubicBezTo>
                    <a:pt x="352349" y="2437337"/>
                    <a:pt x="305326" y="2456815"/>
                    <a:pt x="256294" y="2456815"/>
                  </a:cubicBezTo>
                  <a:lnTo>
                    <a:pt x="184875" y="2456815"/>
                  </a:lnTo>
                  <a:cubicBezTo>
                    <a:pt x="82771" y="2456815"/>
                    <a:pt x="0" y="2374044"/>
                    <a:pt x="0" y="2271940"/>
                  </a:cubicBezTo>
                  <a:lnTo>
                    <a:pt x="0" y="184875"/>
                  </a:lnTo>
                  <a:cubicBezTo>
                    <a:pt x="0" y="82771"/>
                    <a:pt x="82771" y="0"/>
                    <a:pt x="184875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g2ad45c0e76b_0_301"/>
            <p:cNvSpPr txBox="1"/>
            <p:nvPr/>
          </p:nvSpPr>
          <p:spPr>
            <a:xfrm>
              <a:off x="0" y="-38100"/>
              <a:ext cx="441300" cy="24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7" name="Google Shape;367;g2ad45c0e76b_0_301"/>
          <p:cNvSpPr/>
          <p:nvPr/>
        </p:nvSpPr>
        <p:spPr>
          <a:xfrm>
            <a:off x="16559510" y="8799225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8" y="0"/>
                </a:lnTo>
                <a:lnTo>
                  <a:pt x="2253128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" name="Google Shape;368;g2ad45c0e76b_0_301"/>
          <p:cNvSpPr txBox="1"/>
          <p:nvPr/>
        </p:nvSpPr>
        <p:spPr>
          <a:xfrm>
            <a:off x="355702" y="542438"/>
            <a:ext cx="6076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99">
                <a:solidFill>
                  <a:srgbClr val="FAF7EA"/>
                </a:solidFill>
                <a:latin typeface="Poppins Black"/>
                <a:ea typeface="Poppins Black"/>
                <a:cs typeface="Poppins Black"/>
                <a:sym typeface="Poppins Black"/>
              </a:rPr>
              <a:t>Grammar</a:t>
            </a:r>
            <a:endParaRPr sz="3400"/>
          </a:p>
        </p:txBody>
      </p:sp>
      <p:sp>
        <p:nvSpPr>
          <p:cNvPr id="369" name="Google Shape;369;g2ad45c0e76b_0_301"/>
          <p:cNvSpPr txBox="1"/>
          <p:nvPr/>
        </p:nvSpPr>
        <p:spPr>
          <a:xfrm>
            <a:off x="1408600" y="2411675"/>
            <a:ext cx="14640900" cy="74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Quantifiers เป็นคำบ่งบอกและกำหนดคำนามในลักษณะของปริมาณ จำนวน ซึ่งอาจจะจำแนก quantifiers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ออกได้เป็น 4 ชนิด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คำที่บ่งบอกปริมาณ จำนวนโดยรวม เช่น all, both, each, every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คำที่บ่งบอกปริมาณ จำนวนมาก เช่น many, much, a lot of , lots of , plenty of , a great/good deal of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คำที่บ่งบอกปริมาณ จำนวนปานกลางถึงน้อย เช่น ปานกลาง: some/น้อย : a few,few, several, a little,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little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 bit of,less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คำที่บ่งบอกปริมาณ จำนวนในเชิงปฏิเสธ : เช่น any,either,neither, no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g2ad45c0e76b_0_313"/>
          <p:cNvGrpSpPr/>
          <p:nvPr/>
        </p:nvGrpSpPr>
        <p:grpSpPr>
          <a:xfrm rot="5400000">
            <a:off x="2556017" y="-3639923"/>
            <a:ext cx="1675572" cy="9472943"/>
            <a:chOff x="0" y="-38100"/>
            <a:chExt cx="441300" cy="2494915"/>
          </a:xfrm>
        </p:grpSpPr>
        <p:sp>
          <p:nvSpPr>
            <p:cNvPr id="375" name="Google Shape;375;g2ad45c0e76b_0_313"/>
            <p:cNvSpPr/>
            <p:nvPr/>
          </p:nvSpPr>
          <p:spPr>
            <a:xfrm>
              <a:off x="0" y="0"/>
              <a:ext cx="441169" cy="2456815"/>
            </a:xfrm>
            <a:custGeom>
              <a:rect b="b" l="l" r="r" t="t"/>
              <a:pathLst>
                <a:path extrusionOk="0" h="2456815" w="441169">
                  <a:moveTo>
                    <a:pt x="184875" y="0"/>
                  </a:moveTo>
                  <a:lnTo>
                    <a:pt x="256294" y="0"/>
                  </a:lnTo>
                  <a:cubicBezTo>
                    <a:pt x="358398" y="0"/>
                    <a:pt x="441169" y="82771"/>
                    <a:pt x="441169" y="184875"/>
                  </a:cubicBezTo>
                  <a:lnTo>
                    <a:pt x="441169" y="2271940"/>
                  </a:lnTo>
                  <a:cubicBezTo>
                    <a:pt x="441169" y="2320972"/>
                    <a:pt x="421691" y="2367996"/>
                    <a:pt x="387020" y="2402666"/>
                  </a:cubicBezTo>
                  <a:cubicBezTo>
                    <a:pt x="352349" y="2437337"/>
                    <a:pt x="305326" y="2456815"/>
                    <a:pt x="256294" y="2456815"/>
                  </a:cubicBezTo>
                  <a:lnTo>
                    <a:pt x="184875" y="2456815"/>
                  </a:lnTo>
                  <a:cubicBezTo>
                    <a:pt x="82771" y="2456815"/>
                    <a:pt x="0" y="2374044"/>
                    <a:pt x="0" y="2271940"/>
                  </a:cubicBezTo>
                  <a:lnTo>
                    <a:pt x="0" y="184875"/>
                  </a:lnTo>
                  <a:cubicBezTo>
                    <a:pt x="0" y="82771"/>
                    <a:pt x="82771" y="0"/>
                    <a:pt x="184875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g2ad45c0e76b_0_313"/>
            <p:cNvSpPr txBox="1"/>
            <p:nvPr/>
          </p:nvSpPr>
          <p:spPr>
            <a:xfrm>
              <a:off x="0" y="-38100"/>
              <a:ext cx="441300" cy="24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7" name="Google Shape;377;g2ad45c0e76b_0_313"/>
          <p:cNvSpPr/>
          <p:nvPr/>
        </p:nvSpPr>
        <p:spPr>
          <a:xfrm>
            <a:off x="16495485" y="710500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8" y="0"/>
                </a:lnTo>
                <a:lnTo>
                  <a:pt x="2253128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8" name="Google Shape;378;g2ad45c0e76b_0_313"/>
          <p:cNvSpPr txBox="1"/>
          <p:nvPr/>
        </p:nvSpPr>
        <p:spPr>
          <a:xfrm>
            <a:off x="355702" y="542438"/>
            <a:ext cx="6076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99">
                <a:solidFill>
                  <a:srgbClr val="FAF7EA"/>
                </a:solidFill>
                <a:latin typeface="Poppins Black"/>
                <a:ea typeface="Poppins Black"/>
                <a:cs typeface="Poppins Black"/>
                <a:sym typeface="Poppins Black"/>
              </a:rPr>
              <a:t>Grammar</a:t>
            </a:r>
            <a:endParaRPr sz="3400"/>
          </a:p>
        </p:txBody>
      </p:sp>
      <p:sp>
        <p:nvSpPr>
          <p:cNvPr id="379" name="Google Shape;379;g2ad45c0e76b_0_313"/>
          <p:cNvSpPr txBox="1"/>
          <p:nvPr/>
        </p:nvSpPr>
        <p:spPr>
          <a:xfrm>
            <a:off x="1408600" y="2411675"/>
            <a:ext cx="7427100" cy="74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 u="sng">
                <a:solidFill>
                  <a:schemeClr val="dk1"/>
                </a:solidFill>
              </a:rPr>
              <a:t>การใช้ some, any</a:t>
            </a:r>
            <a:endParaRPr b="1" sz="3200" u="sng">
              <a:solidFill>
                <a:schemeClr val="dk1"/>
              </a:solidFill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any ใช้กับประโยคคำถามหรือปฏิเสธ </a:t>
            </a:r>
            <a:endParaRPr sz="3200">
              <a:solidFill>
                <a:schemeClr val="dk1"/>
              </a:solidFill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some ใช้ กับประโยคบอกเล่า </a:t>
            </a:r>
            <a:endParaRPr sz="3200">
              <a:solidFill>
                <a:schemeClr val="dk1"/>
              </a:solidFill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200" u="sng">
                <a:solidFill>
                  <a:schemeClr val="dk1"/>
                </a:solidFill>
              </a:rPr>
              <a:t>การใช้ few, a few, little, a little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มีความหมายในทางบวก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-&gt; a few ใช้กับคำนามนับได้พหูพจน์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-&gt; a little ใช้กับคำนามนับไม่ได้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ความหมาย = มีอยู่บ้าง, พอจะใช้ได้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มีความหมายในทางลบ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-&gt; few ใช้กับคำนามนับได้พหูพจน์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-&gt; little ใช้กับ คำนามนับไม่ได้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ความหมาย = มีน้อยมาก, ไม่พอ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380" name="Google Shape;380;g2ad45c0e76b_0_313"/>
          <p:cNvSpPr txBox="1"/>
          <p:nvPr/>
        </p:nvSpPr>
        <p:spPr>
          <a:xfrm>
            <a:off x="9009475" y="1934325"/>
            <a:ext cx="8790000" cy="74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 u="sng">
                <a:solidFill>
                  <a:schemeClr val="dk1"/>
                </a:solidFill>
              </a:rPr>
              <a:t>การใช้  Many, much</a:t>
            </a:r>
            <a:endParaRPr b="1" sz="3200" u="sng">
              <a:solidFill>
                <a:schemeClr val="dk1"/>
              </a:solidFill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AutoNum type="arabicPeriod"/>
            </a:pPr>
            <a:r>
              <a:rPr b="1" lang="en-US" sz="3200">
                <a:solidFill>
                  <a:schemeClr val="dk1"/>
                </a:solidFill>
              </a:rPr>
              <a:t>คำที่ตามด้วยคำนาม นับได้พหูพจน์</a:t>
            </a:r>
            <a:r>
              <a:rPr lang="en-US" sz="3200">
                <a:solidFill>
                  <a:schemeClr val="dk1"/>
                </a:solidFill>
              </a:rPr>
              <a:t> ได้แก่ many, a good many, a great many, a large number of, a great number of</a:t>
            </a:r>
            <a:endParaRPr sz="3200">
              <a:solidFill>
                <a:schemeClr val="dk1"/>
              </a:solidFill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AutoNum type="alphaLcPeriod"/>
            </a:pPr>
            <a:r>
              <a:rPr lang="en-US" sz="3200">
                <a:solidFill>
                  <a:schemeClr val="dk1"/>
                </a:solidFill>
              </a:rPr>
              <a:t> He has so many cat. เขามีแมวหลายตัวมาก</a:t>
            </a:r>
            <a:endParaRPr sz="3200">
              <a:solidFill>
                <a:schemeClr val="dk1"/>
              </a:solidFill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AutoNum type="arabicPeriod"/>
            </a:pPr>
            <a:r>
              <a:rPr b="1" lang="en-US" sz="3200">
                <a:solidFill>
                  <a:schemeClr val="dk1"/>
                </a:solidFill>
              </a:rPr>
              <a:t>คำที่ตามด้วยคำนามนับไม่ได้ </a:t>
            </a:r>
            <a:r>
              <a:rPr lang="en-US" sz="3200">
                <a:solidFill>
                  <a:schemeClr val="dk1"/>
                </a:solidFill>
              </a:rPr>
              <a:t>ได้แก่ much, a great deal of, a good deal of, a large amount of, a great amount of</a:t>
            </a:r>
            <a:endParaRPr sz="3200">
              <a:solidFill>
                <a:schemeClr val="dk1"/>
              </a:solidFill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AutoNum type="alphaLcPeriod"/>
            </a:pPr>
            <a:r>
              <a:rPr lang="en-US" sz="3200">
                <a:solidFill>
                  <a:schemeClr val="dk1"/>
                </a:solidFill>
              </a:rPr>
              <a:t>There is too much water. มีน้ำมากเกินไป</a:t>
            </a:r>
            <a:endParaRPr sz="3200">
              <a:solidFill>
                <a:schemeClr val="dk1"/>
              </a:solidFill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AutoNum type="arabicPeriod"/>
            </a:pPr>
            <a:r>
              <a:rPr b="1" lang="en-US" sz="3200">
                <a:solidFill>
                  <a:schemeClr val="dk1"/>
                </a:solidFill>
              </a:rPr>
              <a:t>คำที่ตามด้วยได้ทั้งคำนามนับได้พหูพจน์ และ คำนามนับไม่ได้ </a:t>
            </a:r>
            <a:r>
              <a:rPr lang="en-US" sz="3200">
                <a:solidFill>
                  <a:schemeClr val="dk1"/>
                </a:solidFill>
              </a:rPr>
              <a:t>ได้แก่ a lot of, lots of, plenty of, all of, most of, none of, some of , …… percent of</a:t>
            </a:r>
            <a:endParaRPr sz="3200">
              <a:solidFill>
                <a:schemeClr val="dk1"/>
              </a:solidFill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AutoNum type="alphaLcPeriod"/>
            </a:pPr>
            <a:r>
              <a:rPr lang="en-US" sz="3200">
                <a:solidFill>
                  <a:schemeClr val="dk1"/>
                </a:solidFill>
              </a:rPr>
              <a:t>I have a lot of time today. ฉันมีเวลาเยอะมากวันนี้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3"/>
          <p:cNvGrpSpPr/>
          <p:nvPr/>
        </p:nvGrpSpPr>
        <p:grpSpPr>
          <a:xfrm>
            <a:off x="8907425" y="381550"/>
            <a:ext cx="8827971" cy="10311063"/>
            <a:chOff x="0" y="-38100"/>
            <a:chExt cx="2107518" cy="2715653"/>
          </a:xfrm>
        </p:grpSpPr>
        <p:sp>
          <p:nvSpPr>
            <p:cNvPr id="115" name="Google Shape;115;p3"/>
            <p:cNvSpPr/>
            <p:nvPr/>
          </p:nvSpPr>
          <p:spPr>
            <a:xfrm>
              <a:off x="0" y="0"/>
              <a:ext cx="2107518" cy="2677553"/>
            </a:xfrm>
            <a:custGeom>
              <a:rect b="b" l="l" r="r" t="t"/>
              <a:pathLst>
                <a:path extrusionOk="0" h="2677553" w="2107518">
                  <a:moveTo>
                    <a:pt x="38700" y="0"/>
                  </a:moveTo>
                  <a:lnTo>
                    <a:pt x="2068818" y="0"/>
                  </a:lnTo>
                  <a:cubicBezTo>
                    <a:pt x="2079082" y="0"/>
                    <a:pt x="2088925" y="4077"/>
                    <a:pt x="2096183" y="11335"/>
                  </a:cubicBezTo>
                  <a:cubicBezTo>
                    <a:pt x="2103441" y="18593"/>
                    <a:pt x="2107518" y="28436"/>
                    <a:pt x="2107518" y="38700"/>
                  </a:cubicBezTo>
                  <a:lnTo>
                    <a:pt x="2107518" y="2638853"/>
                  </a:lnTo>
                  <a:cubicBezTo>
                    <a:pt x="2107518" y="2660227"/>
                    <a:pt x="2090191" y="2677553"/>
                    <a:pt x="2068818" y="2677553"/>
                  </a:cubicBezTo>
                  <a:lnTo>
                    <a:pt x="38700" y="2677553"/>
                  </a:lnTo>
                  <a:cubicBezTo>
                    <a:pt x="28436" y="2677553"/>
                    <a:pt x="18593" y="2673476"/>
                    <a:pt x="11335" y="2666218"/>
                  </a:cubicBezTo>
                  <a:cubicBezTo>
                    <a:pt x="4077" y="2658961"/>
                    <a:pt x="0" y="2649117"/>
                    <a:pt x="0" y="2638853"/>
                  </a:cubicBezTo>
                  <a:lnTo>
                    <a:pt x="0" y="38700"/>
                  </a:lnTo>
                  <a:cubicBezTo>
                    <a:pt x="0" y="28436"/>
                    <a:pt x="4077" y="18593"/>
                    <a:pt x="11335" y="11335"/>
                  </a:cubicBezTo>
                  <a:cubicBezTo>
                    <a:pt x="18593" y="4077"/>
                    <a:pt x="28436" y="0"/>
                    <a:pt x="38700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3"/>
            <p:cNvSpPr txBox="1"/>
            <p:nvPr/>
          </p:nvSpPr>
          <p:spPr>
            <a:xfrm>
              <a:off x="0" y="-38100"/>
              <a:ext cx="2107518" cy="27156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" name="Google Shape;117;p3"/>
          <p:cNvSpPr/>
          <p:nvPr/>
        </p:nvSpPr>
        <p:spPr>
          <a:xfrm>
            <a:off x="5968683" y="526223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9" y="0"/>
                </a:lnTo>
                <a:lnTo>
                  <a:pt x="2253129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8" name="Google Shape;118;p3"/>
          <p:cNvSpPr/>
          <p:nvPr/>
        </p:nvSpPr>
        <p:spPr>
          <a:xfrm>
            <a:off x="224140" y="1380293"/>
            <a:ext cx="8349907" cy="7108343"/>
          </a:xfrm>
          <a:custGeom>
            <a:rect b="b" l="l" r="r" t="t"/>
            <a:pathLst>
              <a:path extrusionOk="0" h="7108343" w="8349907">
                <a:moveTo>
                  <a:pt x="0" y="0"/>
                </a:moveTo>
                <a:lnTo>
                  <a:pt x="8349907" y="0"/>
                </a:lnTo>
                <a:lnTo>
                  <a:pt x="8349907" y="7108343"/>
                </a:lnTo>
                <a:lnTo>
                  <a:pt x="0" y="71083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66165" t="0"/>
            </a:stretch>
          </a:blipFill>
          <a:ln>
            <a:noFill/>
          </a:ln>
        </p:spPr>
      </p:sp>
      <p:sp>
        <p:nvSpPr>
          <p:cNvPr id="119" name="Google Shape;119;p3"/>
          <p:cNvSpPr txBox="1"/>
          <p:nvPr/>
        </p:nvSpPr>
        <p:spPr>
          <a:xfrm>
            <a:off x="8907422" y="689085"/>
            <a:ext cx="8001900" cy="9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18136" lvl="1" marL="71247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AF7EA"/>
              </a:buClr>
              <a:buSzPts val="2700"/>
              <a:buChar char="•"/>
            </a:pPr>
            <a:r>
              <a:rPr i="0" lang="en-US" sz="2700" u="none" cap="none" strike="noStrike">
                <a:solidFill>
                  <a:srgbClr val="FAF7EA"/>
                </a:solidFill>
              </a:rPr>
              <a:t>ขอเราเปิดบิลเครื่องดื่มเลยได้ไหม? (แปลว่าลูกค้าจะให้บัตรกับบาร์เทนเดอร์แล้วสั่งเครื่องดื่มเรื่อยๆ จนกว่าลูกค้าจะบอกพอ จะได้เป็นลิสต์เครื่องดื่มแทนที่จะสั่งทีละอัน)</a:t>
            </a:r>
            <a:endParaRPr sz="800"/>
          </a:p>
          <a:p>
            <a:pPr indent="-35052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AF7EA"/>
              </a:buClr>
              <a:buSzPts val="3000"/>
              <a:buChar char="•"/>
            </a:pPr>
            <a:r>
              <a:rPr i="0" lang="en-US" sz="3000" u="none" cap="none" strike="noStrike">
                <a:solidFill>
                  <a:srgbClr val="FAF7EA"/>
                </a:solidFill>
              </a:rPr>
              <a:t>ใครเป็นคนสั่งแก้วนี้</a:t>
            </a:r>
            <a:endParaRPr sz="800"/>
          </a:p>
          <a:p>
            <a:pPr indent="-35052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AF7EA"/>
              </a:buClr>
              <a:buSzPts val="3000"/>
              <a:buChar char="•"/>
            </a:pPr>
            <a:r>
              <a:rPr i="0" lang="en-US" sz="3000" u="none" cap="none" strike="noStrike">
                <a:solidFill>
                  <a:srgbClr val="FAF7EA"/>
                </a:solidFill>
              </a:rPr>
              <a:t>ขอโทษนะ ห้องน้ำอยู่ทางไหนเหรอ</a:t>
            </a:r>
            <a:endParaRPr sz="800"/>
          </a:p>
          <a:p>
            <a:pPr indent="-35052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AF7EA"/>
              </a:buClr>
              <a:buSzPts val="3000"/>
              <a:buChar char="•"/>
            </a:pPr>
            <a:r>
              <a:rPr i="0" lang="en-US" sz="3000" u="none" cap="none" strike="noStrike">
                <a:solidFill>
                  <a:srgbClr val="FAF7EA"/>
                </a:solidFill>
              </a:rPr>
              <a:t>เดินลงบันไดไปอยู่ทางขวา</a:t>
            </a:r>
            <a:endParaRPr sz="800"/>
          </a:p>
          <a:p>
            <a:pPr indent="-35052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AF7EA"/>
              </a:buClr>
              <a:buSzPts val="3000"/>
              <a:buChar char="•"/>
            </a:pPr>
            <a:r>
              <a:rPr i="0" lang="en-US" sz="3000" u="none" cap="none" strike="noStrike">
                <a:solidFill>
                  <a:srgbClr val="FAF7EA"/>
                </a:solidFill>
              </a:rPr>
              <a:t>เราจะไม่เสิร์ฟเครื่องดื่มให้คุณแล้วว (ในต่างประเทศ บาร์เทนเดอร์จะไม่เสิร์ฟเครื่องดื่มถ้าเห็นว่าคนสั่งเริ่มไม่ไหวแล้ว เพื่อไม่ให้คนดื่ม ง่วงหลับหรืออ้วกในร้าน)</a:t>
            </a:r>
            <a:endParaRPr sz="800"/>
          </a:p>
          <a:p>
            <a:pPr indent="-35052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AF7EA"/>
              </a:buClr>
              <a:buSzPts val="3000"/>
              <a:buChar char="•"/>
            </a:pPr>
            <a:r>
              <a:rPr i="0" lang="en-US" sz="3000" u="none" cap="none" strike="noStrike">
                <a:solidFill>
                  <a:srgbClr val="FAF7EA"/>
                </a:solidFill>
              </a:rPr>
              <a:t>อีก5นาทีคุณต้องดื่มเครื่องดื่มให้หมด (เพราะร้านจะปิดแล้ว)</a:t>
            </a:r>
            <a:endParaRPr sz="800"/>
          </a:p>
          <a:p>
            <a:pPr indent="-35052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AF7EA"/>
              </a:buClr>
              <a:buSzPts val="3000"/>
              <a:buChar char="•"/>
            </a:pPr>
            <a:r>
              <a:rPr i="0" lang="en-US" sz="3000" u="none" cap="none" strike="noStrike">
                <a:solidFill>
                  <a:srgbClr val="FAF7EA"/>
                </a:solidFill>
              </a:rPr>
              <a:t>งั้นนั่น...ถูกต้องใช่ไหม?</a:t>
            </a:r>
            <a:endParaRPr sz="800"/>
          </a:p>
          <a:p>
            <a:pPr indent="-35052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AF7EA"/>
              </a:buClr>
              <a:buSzPts val="3000"/>
              <a:buChar char="•"/>
            </a:pPr>
            <a:r>
              <a:rPr i="0" lang="en-US" sz="3000" u="none" cap="none" strike="noStrike">
                <a:solidFill>
                  <a:srgbClr val="FAF7EA"/>
                </a:solidFill>
              </a:rPr>
              <a:t>ขอบัตรประชาชนได้ไหม?</a:t>
            </a:r>
            <a:endParaRPr sz="800"/>
          </a:p>
        </p:txBody>
      </p:sp>
      <p:sp>
        <p:nvSpPr>
          <p:cNvPr id="120" name="Google Shape;120;p3"/>
          <p:cNvSpPr txBox="1"/>
          <p:nvPr/>
        </p:nvSpPr>
        <p:spPr>
          <a:xfrm>
            <a:off x="1028700" y="8694420"/>
            <a:ext cx="8001983" cy="563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363636"/>
                </a:solidFill>
                <a:latin typeface="Arial"/>
                <a:ea typeface="Arial"/>
                <a:cs typeface="Arial"/>
                <a:sym typeface="Arial"/>
              </a:rPr>
              <a:t>ID = Identity Card บัตรประชาชน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4"/>
          <p:cNvGrpSpPr/>
          <p:nvPr/>
        </p:nvGrpSpPr>
        <p:grpSpPr>
          <a:xfrm>
            <a:off x="357742" y="2442640"/>
            <a:ext cx="1675063" cy="9472880"/>
            <a:chOff x="0" y="-38100"/>
            <a:chExt cx="441169" cy="2494915"/>
          </a:xfrm>
        </p:grpSpPr>
        <p:sp>
          <p:nvSpPr>
            <p:cNvPr id="126" name="Google Shape;126;p4"/>
            <p:cNvSpPr/>
            <p:nvPr/>
          </p:nvSpPr>
          <p:spPr>
            <a:xfrm>
              <a:off x="0" y="0"/>
              <a:ext cx="441169" cy="2456815"/>
            </a:xfrm>
            <a:custGeom>
              <a:rect b="b" l="l" r="r" t="t"/>
              <a:pathLst>
                <a:path extrusionOk="0" h="2456815" w="441169">
                  <a:moveTo>
                    <a:pt x="184875" y="0"/>
                  </a:moveTo>
                  <a:lnTo>
                    <a:pt x="256294" y="0"/>
                  </a:lnTo>
                  <a:cubicBezTo>
                    <a:pt x="358398" y="0"/>
                    <a:pt x="441169" y="82771"/>
                    <a:pt x="441169" y="184875"/>
                  </a:cubicBezTo>
                  <a:lnTo>
                    <a:pt x="441169" y="2271940"/>
                  </a:lnTo>
                  <a:cubicBezTo>
                    <a:pt x="441169" y="2320972"/>
                    <a:pt x="421691" y="2367996"/>
                    <a:pt x="387020" y="2402666"/>
                  </a:cubicBezTo>
                  <a:cubicBezTo>
                    <a:pt x="352349" y="2437337"/>
                    <a:pt x="305326" y="2456815"/>
                    <a:pt x="256294" y="2456815"/>
                  </a:cubicBezTo>
                  <a:lnTo>
                    <a:pt x="184875" y="2456815"/>
                  </a:lnTo>
                  <a:cubicBezTo>
                    <a:pt x="82771" y="2456815"/>
                    <a:pt x="0" y="2374044"/>
                    <a:pt x="0" y="2271940"/>
                  </a:cubicBezTo>
                  <a:lnTo>
                    <a:pt x="0" y="184875"/>
                  </a:lnTo>
                  <a:cubicBezTo>
                    <a:pt x="0" y="82771"/>
                    <a:pt x="82771" y="0"/>
                    <a:pt x="184875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4"/>
            <p:cNvSpPr txBox="1"/>
            <p:nvPr/>
          </p:nvSpPr>
          <p:spPr>
            <a:xfrm>
              <a:off x="0" y="-38100"/>
              <a:ext cx="441169" cy="24949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28;p4"/>
          <p:cNvSpPr/>
          <p:nvPr/>
        </p:nvSpPr>
        <p:spPr>
          <a:xfrm>
            <a:off x="16559510" y="8799225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8" y="0"/>
                </a:lnTo>
                <a:lnTo>
                  <a:pt x="2253128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" name="Google Shape;129;p4"/>
          <p:cNvSpPr/>
          <p:nvPr/>
        </p:nvSpPr>
        <p:spPr>
          <a:xfrm>
            <a:off x="2376236" y="281867"/>
            <a:ext cx="10269911" cy="4155260"/>
          </a:xfrm>
          <a:custGeom>
            <a:rect b="b" l="l" r="r" t="t"/>
            <a:pathLst>
              <a:path extrusionOk="0" h="4155260" w="10269911">
                <a:moveTo>
                  <a:pt x="0" y="0"/>
                </a:moveTo>
                <a:lnTo>
                  <a:pt x="10269911" y="0"/>
                </a:lnTo>
                <a:lnTo>
                  <a:pt x="10269911" y="4155260"/>
                </a:lnTo>
                <a:lnTo>
                  <a:pt x="0" y="4155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" name="Google Shape;130;p4"/>
          <p:cNvSpPr txBox="1"/>
          <p:nvPr/>
        </p:nvSpPr>
        <p:spPr>
          <a:xfrm rot="-5400000">
            <a:off x="-1914190" y="5752914"/>
            <a:ext cx="6076054" cy="934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FAF7EA"/>
                </a:solidFill>
                <a:latin typeface="Poppins Black"/>
                <a:ea typeface="Poppins Black"/>
                <a:cs typeface="Poppins Black"/>
                <a:sym typeface="Poppins Black"/>
              </a:rPr>
              <a:t>Vocabulary</a:t>
            </a:r>
            <a:endParaRPr/>
          </a:p>
        </p:txBody>
      </p:sp>
      <p:sp>
        <p:nvSpPr>
          <p:cNvPr id="131" name="Google Shape;131;p4"/>
          <p:cNvSpPr txBox="1"/>
          <p:nvPr/>
        </p:nvSpPr>
        <p:spPr>
          <a:xfrm>
            <a:off x="2376236" y="4523697"/>
            <a:ext cx="5327700" cy="52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08269" lvl="1" marL="641937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773"/>
              <a:buChar char="•"/>
            </a:pPr>
            <a:r>
              <a:rPr i="0" lang="en-US" sz="2773" u="none" cap="none" strike="noStrike">
                <a:solidFill>
                  <a:srgbClr val="224B0C"/>
                </a:solidFill>
              </a:rPr>
              <a:t>Aperitif (n.) การดื่มเหล้าก่อนมื้อเพื่อให้เจริญอาหาร</a:t>
            </a:r>
            <a:endParaRPr sz="1200"/>
          </a:p>
          <a:p>
            <a:pPr indent="-308269" lvl="1" marL="641937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773"/>
              <a:buChar char="•"/>
            </a:pPr>
            <a:r>
              <a:rPr i="0" lang="en-US" sz="2773" u="none" cap="none" strike="noStrike">
                <a:solidFill>
                  <a:srgbClr val="224B0C"/>
                </a:solidFill>
              </a:rPr>
              <a:t>Chilled (adj.) ที่แช่เย็น</a:t>
            </a:r>
            <a:endParaRPr sz="1200"/>
          </a:p>
          <a:p>
            <a:pPr indent="-308269" lvl="1" marL="641937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773"/>
              <a:buChar char="•"/>
            </a:pPr>
            <a:r>
              <a:rPr i="0" lang="en-US" sz="2773" u="none" cap="none" strike="noStrike">
                <a:solidFill>
                  <a:srgbClr val="224B0C"/>
                </a:solidFill>
              </a:rPr>
              <a:t>corked (adj.) ที่ปิด/ที่อุดแน่น [cork (n.) จุกไม้ที่อุดขวดไวน์</a:t>
            </a:r>
            <a:endParaRPr sz="1200"/>
          </a:p>
          <a:p>
            <a:pPr indent="-308269" lvl="1" marL="641937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773"/>
              <a:buChar char="•"/>
            </a:pPr>
            <a:r>
              <a:rPr i="0" lang="en-US" sz="2773" u="none" cap="none" strike="noStrike">
                <a:solidFill>
                  <a:srgbClr val="224B0C"/>
                </a:solidFill>
              </a:rPr>
              <a:t>draught (n.) การดื่ม</a:t>
            </a:r>
            <a:endParaRPr sz="1200"/>
          </a:p>
          <a:p>
            <a:pPr indent="-308269" lvl="1" marL="641937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773"/>
              <a:buChar char="•"/>
            </a:pPr>
            <a:r>
              <a:rPr i="0" lang="en-US" sz="2773" u="none" cap="none" strike="noStrike">
                <a:solidFill>
                  <a:srgbClr val="224B0C"/>
                </a:solidFill>
              </a:rPr>
              <a:t>flute (n.) ขลุ่ย/แก้วแชมเปญ </a:t>
            </a:r>
            <a:endParaRPr sz="1200"/>
          </a:p>
          <a:p>
            <a:pPr indent="-308269" lvl="1" marL="641937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773"/>
              <a:buChar char="•"/>
            </a:pPr>
            <a:r>
              <a:rPr i="0" lang="en-US" sz="2773" u="none" cap="none" strike="noStrike">
                <a:solidFill>
                  <a:srgbClr val="224B0C"/>
                </a:solidFill>
              </a:rPr>
              <a:t>full-bodied (adj.) เข้มข้น/มีแอลกอฮอล์เต็ม (ประเภทไวน์)</a:t>
            </a:r>
            <a:endParaRPr sz="1200"/>
          </a:p>
        </p:txBody>
      </p:sp>
      <p:sp>
        <p:nvSpPr>
          <p:cNvPr id="132" name="Google Shape;132;p4"/>
          <p:cNvSpPr txBox="1"/>
          <p:nvPr/>
        </p:nvSpPr>
        <p:spPr>
          <a:xfrm>
            <a:off x="7703922" y="4523697"/>
            <a:ext cx="6195000" cy="52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08269" lvl="1" marL="641937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773"/>
              <a:buChar char="•"/>
            </a:pPr>
            <a:r>
              <a:rPr i="0" lang="en-US" sz="2773" u="none" cap="none" strike="noStrike">
                <a:solidFill>
                  <a:srgbClr val="224B0C"/>
                </a:solidFill>
              </a:rPr>
              <a:t>half-bottle (adj.) ครึ่งขวด</a:t>
            </a:r>
            <a:endParaRPr sz="1200"/>
          </a:p>
          <a:p>
            <a:pPr indent="-308269" lvl="1" marL="641937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773"/>
              <a:buChar char="•"/>
            </a:pPr>
            <a:r>
              <a:rPr i="0" lang="en-US" sz="2773" u="none" cap="none" strike="noStrike">
                <a:solidFill>
                  <a:srgbClr val="224B0C"/>
                </a:solidFill>
              </a:rPr>
              <a:t>house white/red (wine) =ไวน์ทั่วไปของร้านอาหาร เรียกว่าเป็นไวน์ที่เมื่อลูกค้าเข้ามาสั่งไวน์โดยไม่ได้เฉพาะเจาะจงว่าจะเอาไวน์ยี่ห้อไหน</a:t>
            </a:r>
            <a:endParaRPr sz="1200"/>
          </a:p>
          <a:p>
            <a:pPr indent="-308269" lvl="1" marL="641937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773"/>
              <a:buChar char="•"/>
            </a:pPr>
            <a:r>
              <a:rPr i="0" lang="en-US" sz="2773" u="none" cap="none" strike="noStrike">
                <a:solidFill>
                  <a:srgbClr val="224B0C"/>
                </a:solidFill>
              </a:rPr>
              <a:t>ice bucket (n.) ถังน้ำแข็ง</a:t>
            </a:r>
            <a:endParaRPr sz="1200"/>
          </a:p>
          <a:p>
            <a:pPr indent="-308269" lvl="1" marL="641937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773"/>
              <a:buChar char="•"/>
            </a:pPr>
            <a:r>
              <a:rPr i="0" lang="en-US" sz="2773" u="none" cap="none" strike="noStrike">
                <a:solidFill>
                  <a:srgbClr val="224B0C"/>
                </a:solidFill>
              </a:rPr>
              <a:t>New World wine (n.) ไวน์โลกใหม่</a:t>
            </a:r>
            <a:endParaRPr sz="1200"/>
          </a:p>
          <a:p>
            <a:pPr indent="-308269" lvl="1" marL="641937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773"/>
              <a:buChar char="•"/>
            </a:pPr>
            <a:r>
              <a:rPr i="0" lang="en-US" sz="2773" u="none" cap="none" strike="noStrike">
                <a:solidFill>
                  <a:srgbClr val="224B0C"/>
                </a:solidFill>
              </a:rPr>
              <a:t>Popular (adj.) เป็นที่นิยม</a:t>
            </a:r>
            <a:endParaRPr sz="1200"/>
          </a:p>
          <a:p>
            <a:pPr indent="-308269" lvl="1" marL="641937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773"/>
              <a:buChar char="•"/>
            </a:pPr>
            <a:r>
              <a:rPr i="0" lang="en-US" sz="2773" u="none" cap="none" strike="noStrike">
                <a:solidFill>
                  <a:srgbClr val="224B0C"/>
                </a:solidFill>
              </a:rPr>
              <a:t>room temperature (n.) อุณหภูมิห้อง</a:t>
            </a:r>
            <a:endParaRPr sz="1200"/>
          </a:p>
        </p:txBody>
      </p:sp>
      <p:sp>
        <p:nvSpPr>
          <p:cNvPr id="133" name="Google Shape;133;p4"/>
          <p:cNvSpPr txBox="1"/>
          <p:nvPr/>
        </p:nvSpPr>
        <p:spPr>
          <a:xfrm>
            <a:off x="12989539" y="373847"/>
            <a:ext cx="4436400" cy="38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01919" lvl="1" marL="641937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673"/>
              <a:buChar char="•"/>
            </a:pPr>
            <a:r>
              <a:rPr i="0" lang="en-US" sz="2673" u="none" cap="none" strike="noStrike">
                <a:solidFill>
                  <a:srgbClr val="224B0C"/>
                </a:solidFill>
              </a:rPr>
              <a:t>security (n.) เจ้าหน้าที่รักษาความปลอดภัย</a:t>
            </a:r>
            <a:endParaRPr sz="1100"/>
          </a:p>
          <a:p>
            <a:pPr indent="-301919" lvl="1" marL="641937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673"/>
              <a:buChar char="•"/>
            </a:pPr>
            <a:r>
              <a:rPr i="0" lang="en-US" sz="2673" u="none" cap="none" strike="noStrike">
                <a:solidFill>
                  <a:srgbClr val="224B0C"/>
                </a:solidFill>
              </a:rPr>
              <a:t>single malt </a:t>
            </a:r>
            <a:r>
              <a:rPr lang="en-US" sz="2673">
                <a:solidFill>
                  <a:srgbClr val="224B0C"/>
                </a:solidFill>
              </a:rPr>
              <a:t>(n.) วิสกี้ประเภทหนึ่ง ไม่ผสม</a:t>
            </a:r>
            <a:endParaRPr sz="1100"/>
          </a:p>
          <a:p>
            <a:pPr indent="-301919" lvl="1" marL="641937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673"/>
              <a:buChar char="•"/>
            </a:pPr>
            <a:r>
              <a:rPr i="0" lang="en-US" sz="2673" u="none" cap="none" strike="noStrike">
                <a:solidFill>
                  <a:srgbClr val="224B0C"/>
                </a:solidFill>
              </a:rPr>
              <a:t>sparkling (</a:t>
            </a:r>
            <a:r>
              <a:rPr lang="en-US" sz="2673">
                <a:solidFill>
                  <a:srgbClr val="224B0C"/>
                </a:solidFill>
              </a:rPr>
              <a:t>adj.) ที่มีฟอง</a:t>
            </a:r>
            <a:endParaRPr sz="1100"/>
          </a:p>
          <a:p>
            <a:pPr indent="-301919" lvl="1" marL="641937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673"/>
              <a:buChar char="•"/>
            </a:pPr>
            <a:r>
              <a:rPr i="0" lang="en-US" sz="2673" u="none" cap="none" strike="noStrike">
                <a:solidFill>
                  <a:srgbClr val="224B0C"/>
                </a:solidFill>
              </a:rPr>
              <a:t>still </a:t>
            </a:r>
            <a:r>
              <a:rPr lang="en-US" sz="2673">
                <a:solidFill>
                  <a:srgbClr val="224B0C"/>
                </a:solidFill>
              </a:rPr>
              <a:t>(adj./n.) น้ำเปล่า  </a:t>
            </a:r>
            <a:endParaRPr sz="1100"/>
          </a:p>
          <a:p>
            <a:pPr indent="-301919" lvl="1" marL="641937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2673"/>
              <a:buChar char="•"/>
            </a:pPr>
            <a:r>
              <a:rPr i="0" lang="en-US" sz="2673" u="none" cap="none" strike="noStrike">
                <a:solidFill>
                  <a:srgbClr val="224B0C"/>
                </a:solidFill>
              </a:rPr>
              <a:t>tab </a:t>
            </a:r>
            <a:r>
              <a:rPr lang="en-US" sz="2673">
                <a:solidFill>
                  <a:srgbClr val="224B0C"/>
                </a:solidFill>
              </a:rPr>
              <a:t>(n.) บิล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5"/>
          <p:cNvGrpSpPr/>
          <p:nvPr/>
        </p:nvGrpSpPr>
        <p:grpSpPr>
          <a:xfrm>
            <a:off x="357742" y="2442640"/>
            <a:ext cx="1675063" cy="9472880"/>
            <a:chOff x="0" y="-38100"/>
            <a:chExt cx="441169" cy="2494915"/>
          </a:xfrm>
        </p:grpSpPr>
        <p:sp>
          <p:nvSpPr>
            <p:cNvPr id="139" name="Google Shape;139;p5"/>
            <p:cNvSpPr/>
            <p:nvPr/>
          </p:nvSpPr>
          <p:spPr>
            <a:xfrm>
              <a:off x="0" y="0"/>
              <a:ext cx="441169" cy="2456815"/>
            </a:xfrm>
            <a:custGeom>
              <a:rect b="b" l="l" r="r" t="t"/>
              <a:pathLst>
                <a:path extrusionOk="0" h="2456815" w="441169">
                  <a:moveTo>
                    <a:pt x="184875" y="0"/>
                  </a:moveTo>
                  <a:lnTo>
                    <a:pt x="256294" y="0"/>
                  </a:lnTo>
                  <a:cubicBezTo>
                    <a:pt x="358398" y="0"/>
                    <a:pt x="441169" y="82771"/>
                    <a:pt x="441169" y="184875"/>
                  </a:cubicBezTo>
                  <a:lnTo>
                    <a:pt x="441169" y="2271940"/>
                  </a:lnTo>
                  <a:cubicBezTo>
                    <a:pt x="441169" y="2320972"/>
                    <a:pt x="421691" y="2367996"/>
                    <a:pt x="387020" y="2402666"/>
                  </a:cubicBezTo>
                  <a:cubicBezTo>
                    <a:pt x="352349" y="2437337"/>
                    <a:pt x="305326" y="2456815"/>
                    <a:pt x="256294" y="2456815"/>
                  </a:cubicBezTo>
                  <a:lnTo>
                    <a:pt x="184875" y="2456815"/>
                  </a:lnTo>
                  <a:cubicBezTo>
                    <a:pt x="82771" y="2456815"/>
                    <a:pt x="0" y="2374044"/>
                    <a:pt x="0" y="2271940"/>
                  </a:cubicBezTo>
                  <a:lnTo>
                    <a:pt x="0" y="184875"/>
                  </a:lnTo>
                  <a:cubicBezTo>
                    <a:pt x="0" y="82771"/>
                    <a:pt x="82771" y="0"/>
                    <a:pt x="184875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5"/>
            <p:cNvSpPr txBox="1"/>
            <p:nvPr/>
          </p:nvSpPr>
          <p:spPr>
            <a:xfrm>
              <a:off x="0" y="-38100"/>
              <a:ext cx="441169" cy="24949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" name="Google Shape;141;p5"/>
          <p:cNvSpPr/>
          <p:nvPr/>
        </p:nvSpPr>
        <p:spPr>
          <a:xfrm>
            <a:off x="16559510" y="8799225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8" y="0"/>
                </a:lnTo>
                <a:lnTo>
                  <a:pt x="2253128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2" name="Google Shape;142;p5"/>
          <p:cNvSpPr txBox="1"/>
          <p:nvPr/>
        </p:nvSpPr>
        <p:spPr>
          <a:xfrm rot="-5400000">
            <a:off x="-1914190" y="5752914"/>
            <a:ext cx="6076054" cy="934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FAF7EA"/>
                </a:solidFill>
                <a:latin typeface="Poppins Black"/>
                <a:ea typeface="Poppins Black"/>
                <a:cs typeface="Poppins Black"/>
                <a:sym typeface="Poppins Black"/>
              </a:rPr>
              <a:t>Vocabulary</a:t>
            </a:r>
            <a:endParaRPr/>
          </a:p>
        </p:txBody>
      </p:sp>
      <p:sp>
        <p:nvSpPr>
          <p:cNvPr id="143" name="Google Shape;143;p5"/>
          <p:cNvSpPr txBox="1"/>
          <p:nvPr/>
        </p:nvSpPr>
        <p:spPr>
          <a:xfrm>
            <a:off x="2312225" y="703425"/>
            <a:ext cx="13969800" cy="67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sng" cap="none" strike="noStrike">
                <a:solidFill>
                  <a:srgbClr val="224B0C"/>
                </a:solidFill>
              </a:rPr>
              <a:t>Aperitif (n.) การดื่มเหล้าก่อนมื้อเพื่อให้เจริญอาหาร</a:t>
            </a:r>
            <a:r>
              <a:rPr i="0" lang="en-US" sz="3600" u="none" cap="none" strike="noStrike">
                <a:solidFill>
                  <a:srgbClr val="224B0C"/>
                </a:solidFill>
              </a:rPr>
              <a:t> จะมีของกินคู่กันเสิร์ฟมาด้วย มีชื่อเรียกเป็นภาษาฝรั่งเศสเท่ ๆ ว่า Hors d’oeuvre กับ Amuse-bouche ส่วนถ้าให้เรียกแบบไทย ก็จะเป็นหมวดหมู่อาหารเรียกน้ำย่อยที่มีความเค็มนิด ๆ มีตั้งแต่มันฝรั่งทอด ถั่ว มะกอกดอง ไปจนถึงพวกเนื้อ Cold cut กับชีส ส่วน Amuse-bouche จะต่างจากอาหารเรียกน้ำย่อย เพราะมันจะเป็นอาหารขนาดพอดีคำที่เชฟตั้งใจทำในวันนั้น ๆ และจะเสิร์ฟฟรีให้แขก / ลูกค้า เพื่อเรียกน้ำย่อยและเพื่อเป็นการให้เราได้ทำความรู้จักสไตล์อาหารของเชฟในเบื้องต้น</a:t>
            </a:r>
            <a:endParaRPr sz="3600"/>
          </a:p>
          <a:p>
            <a:pPr indent="0" lvl="0" marL="914400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pic>
        <p:nvPicPr>
          <p:cNvPr id="144" name="Google Shape;14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2500" y="6085025"/>
            <a:ext cx="7009526" cy="394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g2ad45c0e76b_0_41"/>
          <p:cNvGrpSpPr/>
          <p:nvPr/>
        </p:nvGrpSpPr>
        <p:grpSpPr>
          <a:xfrm>
            <a:off x="357742" y="2442639"/>
            <a:ext cx="1675572" cy="9472943"/>
            <a:chOff x="0" y="-38100"/>
            <a:chExt cx="441300" cy="2494915"/>
          </a:xfrm>
        </p:grpSpPr>
        <p:sp>
          <p:nvSpPr>
            <p:cNvPr id="150" name="Google Shape;150;g2ad45c0e76b_0_41"/>
            <p:cNvSpPr/>
            <p:nvPr/>
          </p:nvSpPr>
          <p:spPr>
            <a:xfrm>
              <a:off x="0" y="0"/>
              <a:ext cx="441169" cy="2456815"/>
            </a:xfrm>
            <a:custGeom>
              <a:rect b="b" l="l" r="r" t="t"/>
              <a:pathLst>
                <a:path extrusionOk="0" h="2456815" w="441169">
                  <a:moveTo>
                    <a:pt x="184875" y="0"/>
                  </a:moveTo>
                  <a:lnTo>
                    <a:pt x="256294" y="0"/>
                  </a:lnTo>
                  <a:cubicBezTo>
                    <a:pt x="358398" y="0"/>
                    <a:pt x="441169" y="82771"/>
                    <a:pt x="441169" y="184875"/>
                  </a:cubicBezTo>
                  <a:lnTo>
                    <a:pt x="441169" y="2271940"/>
                  </a:lnTo>
                  <a:cubicBezTo>
                    <a:pt x="441169" y="2320972"/>
                    <a:pt x="421691" y="2367996"/>
                    <a:pt x="387020" y="2402666"/>
                  </a:cubicBezTo>
                  <a:cubicBezTo>
                    <a:pt x="352349" y="2437337"/>
                    <a:pt x="305326" y="2456815"/>
                    <a:pt x="256294" y="2456815"/>
                  </a:cubicBezTo>
                  <a:lnTo>
                    <a:pt x="184875" y="2456815"/>
                  </a:lnTo>
                  <a:cubicBezTo>
                    <a:pt x="82771" y="2456815"/>
                    <a:pt x="0" y="2374044"/>
                    <a:pt x="0" y="2271940"/>
                  </a:cubicBezTo>
                  <a:lnTo>
                    <a:pt x="0" y="184875"/>
                  </a:lnTo>
                  <a:cubicBezTo>
                    <a:pt x="0" y="82771"/>
                    <a:pt x="82771" y="0"/>
                    <a:pt x="184875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g2ad45c0e76b_0_41"/>
            <p:cNvSpPr txBox="1"/>
            <p:nvPr/>
          </p:nvSpPr>
          <p:spPr>
            <a:xfrm>
              <a:off x="0" y="-38100"/>
              <a:ext cx="441300" cy="24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2" name="Google Shape;152;g2ad45c0e76b_0_41"/>
          <p:cNvSpPr/>
          <p:nvPr/>
        </p:nvSpPr>
        <p:spPr>
          <a:xfrm>
            <a:off x="16559510" y="8799225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8" y="0"/>
                </a:lnTo>
                <a:lnTo>
                  <a:pt x="2253128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3" name="Google Shape;153;g2ad45c0e76b_0_41"/>
          <p:cNvSpPr txBox="1"/>
          <p:nvPr/>
        </p:nvSpPr>
        <p:spPr>
          <a:xfrm rot="-5400000">
            <a:off x="-1981423" y="5820001"/>
            <a:ext cx="6076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FAF7EA"/>
                </a:solidFill>
                <a:latin typeface="Poppins Black"/>
                <a:ea typeface="Poppins Black"/>
                <a:cs typeface="Poppins Black"/>
                <a:sym typeface="Poppins Black"/>
              </a:rPr>
              <a:t>Vocabulary</a:t>
            </a:r>
            <a:endParaRPr/>
          </a:p>
        </p:txBody>
      </p:sp>
      <p:sp>
        <p:nvSpPr>
          <p:cNvPr id="154" name="Google Shape;154;g2ad45c0e76b_0_41"/>
          <p:cNvSpPr txBox="1"/>
          <p:nvPr/>
        </p:nvSpPr>
        <p:spPr>
          <a:xfrm>
            <a:off x="2312225" y="703425"/>
            <a:ext cx="13969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60782" lvl="1" marL="641936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3600"/>
              <a:buChar char="•"/>
            </a:pPr>
            <a:r>
              <a:rPr lang="en-US" sz="3600">
                <a:solidFill>
                  <a:srgbClr val="224B0C"/>
                </a:solidFill>
              </a:rPr>
              <a:t>corked (adj.) ที่ปิด/ที่อุดแน่น [cork (n.) จุกไม้ที่อุดขวดไวน์]</a:t>
            </a:r>
            <a:endParaRPr sz="3600"/>
          </a:p>
        </p:txBody>
      </p:sp>
      <p:pic>
        <p:nvPicPr>
          <p:cNvPr id="155" name="Google Shape;155;g2ad45c0e76b_0_41"/>
          <p:cNvPicPr preferRelativeResize="0"/>
          <p:nvPr/>
        </p:nvPicPr>
        <p:blipFill rotWithShape="1">
          <a:blip r:embed="rId4">
            <a:alphaModFix/>
          </a:blip>
          <a:srcRect b="7825" l="0" r="0" t="0"/>
          <a:stretch/>
        </p:blipFill>
        <p:spPr>
          <a:xfrm>
            <a:off x="4934075" y="1626350"/>
            <a:ext cx="8724675" cy="804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g2ad45c0e76b_0_26"/>
          <p:cNvGrpSpPr/>
          <p:nvPr/>
        </p:nvGrpSpPr>
        <p:grpSpPr>
          <a:xfrm>
            <a:off x="357742" y="2442639"/>
            <a:ext cx="1675572" cy="9472943"/>
            <a:chOff x="0" y="-38100"/>
            <a:chExt cx="441300" cy="2494915"/>
          </a:xfrm>
        </p:grpSpPr>
        <p:sp>
          <p:nvSpPr>
            <p:cNvPr id="161" name="Google Shape;161;g2ad45c0e76b_0_26"/>
            <p:cNvSpPr/>
            <p:nvPr/>
          </p:nvSpPr>
          <p:spPr>
            <a:xfrm>
              <a:off x="0" y="0"/>
              <a:ext cx="441169" cy="2456815"/>
            </a:xfrm>
            <a:custGeom>
              <a:rect b="b" l="l" r="r" t="t"/>
              <a:pathLst>
                <a:path extrusionOk="0" h="2456815" w="441169">
                  <a:moveTo>
                    <a:pt x="184875" y="0"/>
                  </a:moveTo>
                  <a:lnTo>
                    <a:pt x="256294" y="0"/>
                  </a:lnTo>
                  <a:cubicBezTo>
                    <a:pt x="358398" y="0"/>
                    <a:pt x="441169" y="82771"/>
                    <a:pt x="441169" y="184875"/>
                  </a:cubicBezTo>
                  <a:lnTo>
                    <a:pt x="441169" y="2271940"/>
                  </a:lnTo>
                  <a:cubicBezTo>
                    <a:pt x="441169" y="2320972"/>
                    <a:pt x="421691" y="2367996"/>
                    <a:pt x="387020" y="2402666"/>
                  </a:cubicBezTo>
                  <a:cubicBezTo>
                    <a:pt x="352349" y="2437337"/>
                    <a:pt x="305326" y="2456815"/>
                    <a:pt x="256294" y="2456815"/>
                  </a:cubicBezTo>
                  <a:lnTo>
                    <a:pt x="184875" y="2456815"/>
                  </a:lnTo>
                  <a:cubicBezTo>
                    <a:pt x="82771" y="2456815"/>
                    <a:pt x="0" y="2374044"/>
                    <a:pt x="0" y="2271940"/>
                  </a:cubicBezTo>
                  <a:lnTo>
                    <a:pt x="0" y="184875"/>
                  </a:lnTo>
                  <a:cubicBezTo>
                    <a:pt x="0" y="82771"/>
                    <a:pt x="82771" y="0"/>
                    <a:pt x="184875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g2ad45c0e76b_0_26"/>
            <p:cNvSpPr txBox="1"/>
            <p:nvPr/>
          </p:nvSpPr>
          <p:spPr>
            <a:xfrm>
              <a:off x="0" y="-38100"/>
              <a:ext cx="441300" cy="24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g2ad45c0e76b_0_26"/>
          <p:cNvSpPr/>
          <p:nvPr/>
        </p:nvSpPr>
        <p:spPr>
          <a:xfrm>
            <a:off x="16559510" y="8799225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8" y="0"/>
                </a:lnTo>
                <a:lnTo>
                  <a:pt x="2253128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" name="Google Shape;164;g2ad45c0e76b_0_26"/>
          <p:cNvSpPr txBox="1"/>
          <p:nvPr/>
        </p:nvSpPr>
        <p:spPr>
          <a:xfrm rot="-5400000">
            <a:off x="-1981423" y="5820001"/>
            <a:ext cx="6076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FAF7EA"/>
                </a:solidFill>
                <a:latin typeface="Poppins Black"/>
                <a:ea typeface="Poppins Black"/>
                <a:cs typeface="Poppins Black"/>
                <a:sym typeface="Poppins Black"/>
              </a:rPr>
              <a:t>Vocabulary</a:t>
            </a:r>
            <a:endParaRPr/>
          </a:p>
        </p:txBody>
      </p:sp>
      <p:sp>
        <p:nvSpPr>
          <p:cNvPr id="165" name="Google Shape;165;g2ad45c0e76b_0_26"/>
          <p:cNvSpPr txBox="1"/>
          <p:nvPr/>
        </p:nvSpPr>
        <p:spPr>
          <a:xfrm>
            <a:off x="2312225" y="703425"/>
            <a:ext cx="13969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60782" lvl="1" marL="641936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3600"/>
              <a:buChar char="•"/>
            </a:pPr>
            <a:r>
              <a:rPr lang="en-US" sz="3600">
                <a:solidFill>
                  <a:srgbClr val="224B0C"/>
                </a:solidFill>
              </a:rPr>
              <a:t>flute (n.) ขลุ่ย/แก้วแชมเปญ</a:t>
            </a:r>
            <a:endParaRPr sz="3600"/>
          </a:p>
        </p:txBody>
      </p:sp>
      <p:pic>
        <p:nvPicPr>
          <p:cNvPr id="166" name="Google Shape;166;g2ad45c0e76b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64677" y="1761925"/>
            <a:ext cx="6763150" cy="676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2ad45c0e76b_0_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7189" y="2071688"/>
            <a:ext cx="6143615" cy="6143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g2ad45c0e76b_0_0"/>
          <p:cNvGrpSpPr/>
          <p:nvPr/>
        </p:nvGrpSpPr>
        <p:grpSpPr>
          <a:xfrm>
            <a:off x="357742" y="2442639"/>
            <a:ext cx="1675572" cy="9472943"/>
            <a:chOff x="0" y="-38100"/>
            <a:chExt cx="441300" cy="2494915"/>
          </a:xfrm>
        </p:grpSpPr>
        <p:sp>
          <p:nvSpPr>
            <p:cNvPr id="173" name="Google Shape;173;g2ad45c0e76b_0_0"/>
            <p:cNvSpPr/>
            <p:nvPr/>
          </p:nvSpPr>
          <p:spPr>
            <a:xfrm>
              <a:off x="0" y="0"/>
              <a:ext cx="441169" cy="2456815"/>
            </a:xfrm>
            <a:custGeom>
              <a:rect b="b" l="l" r="r" t="t"/>
              <a:pathLst>
                <a:path extrusionOk="0" h="2456815" w="441169">
                  <a:moveTo>
                    <a:pt x="184875" y="0"/>
                  </a:moveTo>
                  <a:lnTo>
                    <a:pt x="256294" y="0"/>
                  </a:lnTo>
                  <a:cubicBezTo>
                    <a:pt x="358398" y="0"/>
                    <a:pt x="441169" y="82771"/>
                    <a:pt x="441169" y="184875"/>
                  </a:cubicBezTo>
                  <a:lnTo>
                    <a:pt x="441169" y="2271940"/>
                  </a:lnTo>
                  <a:cubicBezTo>
                    <a:pt x="441169" y="2320972"/>
                    <a:pt x="421691" y="2367996"/>
                    <a:pt x="387020" y="2402666"/>
                  </a:cubicBezTo>
                  <a:cubicBezTo>
                    <a:pt x="352349" y="2437337"/>
                    <a:pt x="305326" y="2456815"/>
                    <a:pt x="256294" y="2456815"/>
                  </a:cubicBezTo>
                  <a:lnTo>
                    <a:pt x="184875" y="2456815"/>
                  </a:lnTo>
                  <a:cubicBezTo>
                    <a:pt x="82771" y="2456815"/>
                    <a:pt x="0" y="2374044"/>
                    <a:pt x="0" y="2271940"/>
                  </a:cubicBezTo>
                  <a:lnTo>
                    <a:pt x="0" y="184875"/>
                  </a:lnTo>
                  <a:cubicBezTo>
                    <a:pt x="0" y="82771"/>
                    <a:pt x="82771" y="0"/>
                    <a:pt x="184875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g2ad45c0e76b_0_0"/>
            <p:cNvSpPr txBox="1"/>
            <p:nvPr/>
          </p:nvSpPr>
          <p:spPr>
            <a:xfrm>
              <a:off x="0" y="-38100"/>
              <a:ext cx="441300" cy="24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g2ad45c0e76b_0_0"/>
          <p:cNvSpPr/>
          <p:nvPr/>
        </p:nvSpPr>
        <p:spPr>
          <a:xfrm>
            <a:off x="16559510" y="8799225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8" y="0"/>
                </a:lnTo>
                <a:lnTo>
                  <a:pt x="2253128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" name="Google Shape;176;g2ad45c0e76b_0_0"/>
          <p:cNvSpPr/>
          <p:nvPr/>
        </p:nvSpPr>
        <p:spPr>
          <a:xfrm>
            <a:off x="9376314" y="0"/>
            <a:ext cx="6858000" cy="10287000"/>
          </a:xfrm>
          <a:custGeom>
            <a:rect b="b" l="l" r="r" t="t"/>
            <a:pathLst>
              <a:path extrusionOk="0"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" name="Google Shape;177;g2ad45c0e76b_0_0"/>
          <p:cNvSpPr txBox="1"/>
          <p:nvPr/>
        </p:nvSpPr>
        <p:spPr>
          <a:xfrm rot="-5400000">
            <a:off x="-1981423" y="5820001"/>
            <a:ext cx="6076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FAF7EA"/>
                </a:solidFill>
                <a:latin typeface="Poppins Black"/>
                <a:ea typeface="Poppins Black"/>
                <a:cs typeface="Poppins Black"/>
                <a:sym typeface="Poppins Black"/>
              </a:rPr>
              <a:t>Vocabulary</a:t>
            </a:r>
            <a:endParaRPr/>
          </a:p>
        </p:txBody>
      </p:sp>
      <p:sp>
        <p:nvSpPr>
          <p:cNvPr id="178" name="Google Shape;178;g2ad45c0e76b_0_0"/>
          <p:cNvSpPr txBox="1"/>
          <p:nvPr/>
        </p:nvSpPr>
        <p:spPr>
          <a:xfrm>
            <a:off x="2312225" y="703425"/>
            <a:ext cx="6459600" cy="1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60782" lvl="1" marL="641936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3600"/>
              <a:buChar char="•"/>
            </a:pPr>
            <a:r>
              <a:rPr lang="en-US" sz="3600">
                <a:solidFill>
                  <a:srgbClr val="224B0C"/>
                </a:solidFill>
              </a:rPr>
              <a:t>full-bodied (adj.) เข้มข้น/มีแอลกอฮอล์เต็ม (ประเภทไวน์)</a:t>
            </a:r>
            <a:endParaRPr sz="3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7EA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g2ad45c0e76b_0_15"/>
          <p:cNvGrpSpPr/>
          <p:nvPr/>
        </p:nvGrpSpPr>
        <p:grpSpPr>
          <a:xfrm>
            <a:off x="357742" y="2442639"/>
            <a:ext cx="1675572" cy="9472943"/>
            <a:chOff x="0" y="-38100"/>
            <a:chExt cx="441300" cy="2494915"/>
          </a:xfrm>
        </p:grpSpPr>
        <p:sp>
          <p:nvSpPr>
            <p:cNvPr id="184" name="Google Shape;184;g2ad45c0e76b_0_15"/>
            <p:cNvSpPr/>
            <p:nvPr/>
          </p:nvSpPr>
          <p:spPr>
            <a:xfrm>
              <a:off x="0" y="0"/>
              <a:ext cx="441169" cy="2456815"/>
            </a:xfrm>
            <a:custGeom>
              <a:rect b="b" l="l" r="r" t="t"/>
              <a:pathLst>
                <a:path extrusionOk="0" h="2456815" w="441169">
                  <a:moveTo>
                    <a:pt x="184875" y="0"/>
                  </a:moveTo>
                  <a:lnTo>
                    <a:pt x="256294" y="0"/>
                  </a:lnTo>
                  <a:cubicBezTo>
                    <a:pt x="358398" y="0"/>
                    <a:pt x="441169" y="82771"/>
                    <a:pt x="441169" y="184875"/>
                  </a:cubicBezTo>
                  <a:lnTo>
                    <a:pt x="441169" y="2271940"/>
                  </a:lnTo>
                  <a:cubicBezTo>
                    <a:pt x="441169" y="2320972"/>
                    <a:pt x="421691" y="2367996"/>
                    <a:pt x="387020" y="2402666"/>
                  </a:cubicBezTo>
                  <a:cubicBezTo>
                    <a:pt x="352349" y="2437337"/>
                    <a:pt x="305326" y="2456815"/>
                    <a:pt x="256294" y="2456815"/>
                  </a:cubicBezTo>
                  <a:lnTo>
                    <a:pt x="184875" y="2456815"/>
                  </a:lnTo>
                  <a:cubicBezTo>
                    <a:pt x="82771" y="2456815"/>
                    <a:pt x="0" y="2374044"/>
                    <a:pt x="0" y="2271940"/>
                  </a:cubicBezTo>
                  <a:lnTo>
                    <a:pt x="0" y="184875"/>
                  </a:lnTo>
                  <a:cubicBezTo>
                    <a:pt x="0" y="82771"/>
                    <a:pt x="82771" y="0"/>
                    <a:pt x="184875" y="0"/>
                  </a:cubicBezTo>
                  <a:close/>
                </a:path>
              </a:pathLst>
            </a:custGeom>
            <a:solidFill>
              <a:srgbClr val="AC44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g2ad45c0e76b_0_15"/>
            <p:cNvSpPr txBox="1"/>
            <p:nvPr/>
          </p:nvSpPr>
          <p:spPr>
            <a:xfrm>
              <a:off x="0" y="-38100"/>
              <a:ext cx="441300" cy="24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g2ad45c0e76b_0_15"/>
          <p:cNvSpPr/>
          <p:nvPr/>
        </p:nvSpPr>
        <p:spPr>
          <a:xfrm>
            <a:off x="16559510" y="8799225"/>
            <a:ext cx="2253129" cy="459075"/>
          </a:xfrm>
          <a:custGeom>
            <a:rect b="b" l="l" r="r" t="t"/>
            <a:pathLst>
              <a:path extrusionOk="0" h="459075" w="2253129">
                <a:moveTo>
                  <a:pt x="0" y="0"/>
                </a:moveTo>
                <a:lnTo>
                  <a:pt x="2253128" y="0"/>
                </a:lnTo>
                <a:lnTo>
                  <a:pt x="2253128" y="459075"/>
                </a:lnTo>
                <a:lnTo>
                  <a:pt x="0" y="4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g2ad45c0e76b_0_15"/>
          <p:cNvSpPr txBox="1"/>
          <p:nvPr/>
        </p:nvSpPr>
        <p:spPr>
          <a:xfrm rot="-5400000">
            <a:off x="-1981423" y="5820001"/>
            <a:ext cx="6076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FAF7EA"/>
                </a:solidFill>
                <a:latin typeface="Poppins Black"/>
                <a:ea typeface="Poppins Black"/>
                <a:cs typeface="Poppins Black"/>
                <a:sym typeface="Poppins Black"/>
              </a:rPr>
              <a:t>Vocabulary</a:t>
            </a:r>
            <a:endParaRPr/>
          </a:p>
        </p:txBody>
      </p:sp>
      <p:sp>
        <p:nvSpPr>
          <p:cNvPr id="188" name="Google Shape;188;g2ad45c0e76b_0_15"/>
          <p:cNvSpPr txBox="1"/>
          <p:nvPr/>
        </p:nvSpPr>
        <p:spPr>
          <a:xfrm>
            <a:off x="2312225" y="703425"/>
            <a:ext cx="5796600" cy="44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1" marL="91440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Clr>
                <a:srgbClr val="224B0C"/>
              </a:buClr>
              <a:buSzPts val="3600"/>
              <a:buChar char="•"/>
            </a:pPr>
            <a:r>
              <a:rPr lang="en-US" sz="3600">
                <a:solidFill>
                  <a:srgbClr val="224B0C"/>
                </a:solidFill>
              </a:rPr>
              <a:t>house white/red (wine) =ไวน์ทั่วไปของร้านอาหาร เรียกว่าเป็นไวน์ที่เมื่อลูกค้าเข้ามาสั่งไวน์โดยไม่ได้เฉพาะเจาะจงว่าจะเอาไวน์ยี่ห้อไหน</a:t>
            </a:r>
            <a:endParaRPr sz="3600">
              <a:solidFill>
                <a:srgbClr val="224B0C"/>
              </a:solidFill>
            </a:endParaRPr>
          </a:p>
        </p:txBody>
      </p:sp>
      <p:pic>
        <p:nvPicPr>
          <p:cNvPr id="189" name="Google Shape;189;g2ad45c0e76b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2443" y="55779"/>
            <a:ext cx="8140387" cy="1017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