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59" r:id="rId3"/>
    <p:sldId id="260" r:id="rId4"/>
    <p:sldId id="261" r:id="rId5"/>
    <p:sldId id="262" r:id="rId6"/>
    <p:sldId id="263" r:id="rId7"/>
    <p:sldId id="274" r:id="rId8"/>
    <p:sldId id="275" r:id="rId9"/>
    <p:sldId id="256" r:id="rId10"/>
    <p:sldId id="257" r:id="rId11"/>
    <p:sldId id="264" r:id="rId12"/>
    <p:sldId id="265" r:id="rId13"/>
    <p:sldId id="266" r:id="rId14"/>
    <p:sldId id="267" r:id="rId15"/>
    <p:sldId id="268" r:id="rId16"/>
    <p:sldId id="269" r:id="rId17"/>
    <p:sldId id="283" r:id="rId18"/>
    <p:sldId id="270" r:id="rId19"/>
    <p:sldId id="271" r:id="rId20"/>
    <p:sldId id="278" r:id="rId21"/>
    <p:sldId id="279" r:id="rId22"/>
    <p:sldId id="280" r:id="rId23"/>
    <p:sldId id="285" r:id="rId24"/>
    <p:sldId id="281" r:id="rId25"/>
    <p:sldId id="282" r:id="rId26"/>
    <p:sldId id="272" r:id="rId27"/>
    <p:sldId id="273" r:id="rId28"/>
    <p:sldId id="284"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0" d="100"/>
          <a:sy n="80" d="100"/>
        </p:scale>
        <p:origin x="13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1/14/2024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1/14/2024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1/14/2024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1/14/2024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1/14/2024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658EAF-A04F-E366-E7B8-F15324196B60}"/>
              </a:ext>
            </a:extLst>
          </p:cNvPr>
          <p:cNvSpPr>
            <a:spLocks noGrp="1"/>
          </p:cNvSpPr>
          <p:nvPr>
            <p:ph type="title"/>
          </p:nvPr>
        </p:nvSpPr>
        <p:spPr>
          <a:xfrm>
            <a:off x="2083869" y="3159492"/>
            <a:ext cx="9601200" cy="1485900"/>
          </a:xfrm>
        </p:spPr>
        <p:txBody>
          <a:bodyPr>
            <a:normAutofit/>
          </a:bodyPr>
          <a:lstStyle/>
          <a:p>
            <a:pPr algn="ctr"/>
            <a:r>
              <a:rPr lang="en-US" sz="7200" b="1" dirty="0">
                <a:effectLst/>
                <a:latin typeface="Times New Roman" panose="02020603050405020304" pitchFamily="18" charset="0"/>
                <a:ea typeface="Calibri" panose="020F0502020204030204" pitchFamily="34" charset="0"/>
                <a:cs typeface="Times New Roman" panose="02020603050405020304" pitchFamily="18" charset="0"/>
              </a:rPr>
              <a:t>Research Design</a:t>
            </a:r>
            <a:endParaRPr lang="th-TH" sz="19900" dirty="0">
              <a:latin typeface="Times New Roman" panose="02020603050405020304" pitchFamily="18" charset="0"/>
              <a:cs typeface="TH Niramit AS" panose="02000506000000020004" pitchFamily="2" charset="-34"/>
            </a:endParaRPr>
          </a:p>
        </p:txBody>
      </p:sp>
      <p:sp>
        <p:nvSpPr>
          <p:cNvPr id="3" name="TextBox 2">
            <a:extLst>
              <a:ext uri="{FF2B5EF4-FFF2-40B4-BE49-F238E27FC236}">
                <a16:creationId xmlns:a16="http://schemas.microsoft.com/office/drawing/2014/main" id="{E7CF5970-1346-1552-D1B6-0A57BF372439}"/>
              </a:ext>
            </a:extLst>
          </p:cNvPr>
          <p:cNvSpPr txBox="1"/>
          <p:nvPr/>
        </p:nvSpPr>
        <p:spPr>
          <a:xfrm>
            <a:off x="3468987" y="4645392"/>
            <a:ext cx="6978316" cy="954107"/>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algn="ctr"/>
            <a:r>
              <a:rPr lang="en-US" altLang="th-TH" sz="2800" b="1" dirty="0">
                <a:ln w="22225">
                  <a:solidFill>
                    <a:schemeClr val="accent2"/>
                  </a:solidFill>
                  <a:prstDash val="solid"/>
                </a:ln>
                <a:solidFill>
                  <a:schemeClr val="accent2">
                    <a:lumMod val="40000"/>
                    <a:lumOff val="60000"/>
                  </a:schemeClr>
                </a:solidFill>
                <a:latin typeface="TH Niramit AS" panose="02000506000000020004" pitchFamily="2" charset="-34"/>
                <a:cs typeface="TH Niramit AS" panose="02000506000000020004" pitchFamily="2" charset="-34"/>
              </a:rPr>
              <a:t>Sarisak Soontornchai</a:t>
            </a:r>
            <a:br>
              <a:rPr lang="th-TH" altLang="th-TH" sz="2800" b="1" dirty="0">
                <a:ln w="22225">
                  <a:solidFill>
                    <a:schemeClr val="accent2"/>
                  </a:solidFill>
                  <a:prstDash val="solid"/>
                </a:ln>
                <a:solidFill>
                  <a:schemeClr val="accent2">
                    <a:lumMod val="40000"/>
                    <a:lumOff val="60000"/>
                  </a:schemeClr>
                </a:solidFill>
                <a:latin typeface="TH Niramit AS" panose="02000506000000020004" pitchFamily="2" charset="-34"/>
                <a:cs typeface="TH Niramit AS" panose="02000506000000020004" pitchFamily="2" charset="-34"/>
              </a:rPr>
            </a:br>
            <a:r>
              <a:rPr lang="en-US" altLang="th-TH" sz="2800" b="1" dirty="0">
                <a:ln w="22225">
                  <a:solidFill>
                    <a:schemeClr val="accent2"/>
                  </a:solidFill>
                  <a:prstDash val="solid"/>
                </a:ln>
                <a:solidFill>
                  <a:schemeClr val="accent2">
                    <a:lumMod val="40000"/>
                    <a:lumOff val="60000"/>
                  </a:schemeClr>
                </a:solidFill>
                <a:latin typeface="TH Niramit AS" panose="02000506000000020004" pitchFamily="2" charset="-34"/>
                <a:cs typeface="TH Niramit AS" panose="02000506000000020004" pitchFamily="2" charset="-34"/>
              </a:rPr>
              <a:t>E-Mail: sarisak.so@ssru.ac.th</a:t>
            </a:r>
            <a:endParaRPr lang="th-TH" sz="28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643389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33C6BB-3125-1174-C0F6-8ECB0CAC2305}"/>
              </a:ext>
            </a:extLst>
          </p:cNvPr>
          <p:cNvSpPr>
            <a:spLocks noGrp="1"/>
          </p:cNvSpPr>
          <p:nvPr>
            <p:ph type="title"/>
          </p:nvPr>
        </p:nvSpPr>
        <p:spPr/>
        <p:txBody>
          <a:bodyPr/>
          <a:lstStyle/>
          <a:p>
            <a:pPr algn="ctr"/>
            <a:r>
              <a:rPr lang="en-US" sz="1800" b="1" dirty="0">
                <a:latin typeface="Times New Roman" panose="02020603050405020304" pitchFamily="18" charset="0"/>
                <a:ea typeface="Cordia New" panose="020B0304020202020204" pitchFamily="34" charset="-34"/>
                <a:cs typeface="Times New Roman" panose="02020603050405020304" pitchFamily="18" charset="0"/>
              </a:rPr>
              <a:t>D</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esign of Data </a:t>
            </a:r>
            <a:r>
              <a:rPr lang="en-US" sz="1800" b="1" dirty="0">
                <a:latin typeface="Times New Roman" panose="02020603050405020304" pitchFamily="18" charset="0"/>
                <a:ea typeface="Cordia New" panose="020B0304020202020204" pitchFamily="34" charset="-34"/>
                <a:cs typeface="Times New Roman" panose="02020603050405020304" pitchFamily="18" charset="0"/>
              </a:rPr>
              <a:t>A</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nalysis</a:t>
            </a:r>
            <a:endParaRPr lang="th-TH" dirty="0">
              <a:latin typeface="Times New Roman" panose="02020603050405020304" pitchFamily="18" charset="0"/>
            </a:endParaRPr>
          </a:p>
        </p:txBody>
      </p:sp>
      <p:sp>
        <p:nvSpPr>
          <p:cNvPr id="5" name="Content Placeholder 4">
            <a:extLst>
              <a:ext uri="{FF2B5EF4-FFF2-40B4-BE49-F238E27FC236}">
                <a16:creationId xmlns:a16="http://schemas.microsoft.com/office/drawing/2014/main" id="{DABDFDED-7639-B69F-F083-4A4DDD9EFD1A}"/>
              </a:ext>
            </a:extLst>
          </p:cNvPr>
          <p:cNvSpPr>
            <a:spLocks noGrp="1"/>
          </p:cNvSpPr>
          <p:nvPr>
            <p:ph idx="1"/>
          </p:nvPr>
        </p:nvSpPr>
        <p:spPr>
          <a:xfrm>
            <a:off x="1371600" y="1359462"/>
            <a:ext cx="9601200" cy="4507938"/>
          </a:xfrm>
        </p:spPr>
        <p:txBody>
          <a:bodyPr>
            <a:normAutofit fontScale="85000" lnSpcReduction="10000"/>
          </a:bodyPr>
          <a:lstStyle/>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Data analysis design is the selection of appropriate statistics for data analysis to answer the research objectives.  Choosing statistics for analysis must take into account the level of information in which the variables are measured.        </a:t>
            </a:r>
          </a:p>
          <a:p>
            <a:r>
              <a:rPr lang="en-US" sz="1800" dirty="0">
                <a:latin typeface="Times New Roman" panose="02020603050405020304" pitchFamily="18" charset="0"/>
                <a:ea typeface="Calibri" panose="020F0502020204030204" pitchFamily="34" charset="0"/>
                <a:cs typeface="Times New Roman" panose="02020603050405020304" pitchFamily="18" charset="0"/>
              </a:rPr>
              <a:t>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ominal data are divided into groups, such as data collected from gender variables. that is divided into groups of men and women, or data that is career variables, types of food, etc.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Ordinal data </a:t>
            </a:r>
            <a:r>
              <a:rPr lang="en-US" sz="1800" dirty="0">
                <a:latin typeface="Times New Roman" panose="02020603050405020304" pitchFamily="18" charset="0"/>
                <a:ea typeface="Calibri" panose="020F0502020204030204" pitchFamily="34" charset="0"/>
                <a:cs typeface="Times New Roman" panose="02020603050405020304" pitchFamily="18" charset="0"/>
              </a:rPr>
              <a:t>are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divided into groups. Each group can say which group is more - which group is less? which group is high - which group is low? Which group can be used first - which group can be later? For example, educational level information. (below bachelor's degree, bachelor's degree, postgraduate degree)        </a:t>
            </a:r>
          </a:p>
          <a:p>
            <a:r>
              <a:rPr lang="en-US" sz="1800" dirty="0">
                <a:latin typeface="Times New Roman" panose="02020603050405020304" pitchFamily="18" charset="0"/>
                <a:ea typeface="Calibri" panose="020F0502020204030204" pitchFamily="34" charset="0"/>
                <a:cs typeface="Times New Roman" panose="02020603050405020304" pitchFamily="18" charset="0"/>
              </a:rPr>
              <a:t>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nterval data are data that is higher than ordinal data . The exact size of the difference range can be determined, but the ratio cannot be determined. Data at this level are never truly zero, such as temperature, for example.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Ratio data is the highest level of data. There is a true zero that can be used to find ratios, such as data from weighing, etc.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selecting analytical statistics, one must look at the data level. For example, if using regression analysis statistics, </a:t>
            </a:r>
            <a:r>
              <a:rPr lang="en-US" sz="1800" dirty="0">
                <a:latin typeface="Times New Roman" panose="02020603050405020304" pitchFamily="18" charset="0"/>
                <a:ea typeface="Calibri" panose="020F0502020204030204" pitchFamily="34" charset="0"/>
                <a:cs typeface="Times New Roman" panose="02020603050405020304" pitchFamily="18" charset="0"/>
              </a:rPr>
              <a:t>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 dependent variable data must be continuous data at interval scale, or if the information in the research divided into quantitative data and qualitative data. Quantitative data in analytical design, descriptive statistics such as frequency, percentage, mean, standard deviation, etc. will be used and inference statistics such as Z-test, t-test, ANOVA, etc.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For qualitative data, you may have to choose parametric or non-parametric statistics depending on the assumptions of the statistics.​</a:t>
            </a:r>
            <a:endParaRPr lang="th-TH" sz="1600" dirty="0">
              <a:latin typeface="Times New Roman" panose="02020603050405020304" pitchFamily="18" charset="0"/>
            </a:endParaRPr>
          </a:p>
        </p:txBody>
      </p:sp>
    </p:spTree>
    <p:extLst>
      <p:ext uri="{BB962C8B-B14F-4D97-AF65-F5344CB8AC3E}">
        <p14:creationId xmlns:p14="http://schemas.microsoft.com/office/powerpoint/2010/main" val="3969828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8B60EA7-7C6A-CEA0-9818-8E93E92F9D72}"/>
              </a:ext>
            </a:extLst>
          </p:cNvPr>
          <p:cNvSpPr>
            <a:spLocks noGrp="1"/>
          </p:cNvSpPr>
          <p:nvPr>
            <p:ph idx="4294967295"/>
          </p:nvPr>
        </p:nvSpPr>
        <p:spPr>
          <a:xfrm>
            <a:off x="1666775" y="2314875"/>
            <a:ext cx="9601200" cy="3581400"/>
          </a:xfrm>
        </p:spPr>
        <p:txBody>
          <a:bodyPr/>
          <a:lstStyle/>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Research designs vary according to the type of experimental research, non-experimental research , and mixed method research. Researchers must design appropriate to the type of research in order to minimize errors, and answer research questions correctly, relevantly and reliably.</a:t>
            </a:r>
          </a:p>
          <a:p>
            <a:endParaRPr lang="th-TH" dirty="0"/>
          </a:p>
        </p:txBody>
      </p:sp>
    </p:spTree>
    <p:extLst>
      <p:ext uri="{BB962C8B-B14F-4D97-AF65-F5344CB8AC3E}">
        <p14:creationId xmlns:p14="http://schemas.microsoft.com/office/powerpoint/2010/main" val="3055219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CF8AD86-6707-EB46-B865-F3A06FF5B18E}"/>
              </a:ext>
            </a:extLst>
          </p:cNvPr>
          <p:cNvSpPr>
            <a:spLocks noGrp="1"/>
          </p:cNvSpPr>
          <p:nvPr>
            <p:ph type="title"/>
          </p:nvPr>
        </p:nvSpPr>
        <p:spPr/>
        <p:txBody>
          <a:bodyPr/>
          <a:lstStyle/>
          <a:p>
            <a:pPr algn="ctr"/>
            <a:r>
              <a:rPr lang="en-US" dirty="0">
                <a:latin typeface="Times New Roman" panose="02020603050405020304" pitchFamily="18" charset="0"/>
                <a:ea typeface="Calibri" panose="020F0502020204030204" pitchFamily="34" charset="0"/>
                <a:cs typeface="Times New Roman" panose="02020603050405020304" pitchFamily="18" charset="0"/>
              </a:rPr>
              <a:t>E</a:t>
            </a: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xperimental </a:t>
            </a:r>
            <a:r>
              <a:rPr lang="en-US" dirty="0">
                <a:latin typeface="Times New Roman" panose="02020603050405020304" pitchFamily="18" charset="0"/>
                <a:ea typeface="Calibri" panose="020F0502020204030204" pitchFamily="34" charset="0"/>
                <a:cs typeface="Times New Roman" panose="02020603050405020304" pitchFamily="18" charset="0"/>
              </a:rPr>
              <a:t>R</a:t>
            </a: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esearch </a:t>
            </a:r>
            <a:r>
              <a:rPr lang="en-US" dirty="0">
                <a:latin typeface="Times New Roman" panose="02020603050405020304" pitchFamily="18" charset="0"/>
                <a:ea typeface="Calibri" panose="020F0502020204030204" pitchFamily="34" charset="0"/>
                <a:cs typeface="Times New Roman" panose="02020603050405020304" pitchFamily="18" charset="0"/>
              </a:rPr>
              <a:t>D</a:t>
            </a: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esign</a:t>
            </a:r>
            <a:endParaRPr lang="th-TH"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D3838954-5DD0-95E3-39ED-CE18B4A9CB69}"/>
              </a:ext>
            </a:extLst>
          </p:cNvPr>
          <p:cNvSpPr>
            <a:spLocks noGrp="1"/>
          </p:cNvSpPr>
          <p:nvPr>
            <p:ph idx="1"/>
          </p:nvPr>
        </p:nvSpPr>
        <p:spPr>
          <a:xfrm>
            <a:off x="1371600" y="1761423"/>
            <a:ext cx="9601200" cy="4591251"/>
          </a:xfrm>
        </p:spPr>
        <p:txBody>
          <a:bodyPr>
            <a:normAutofit fontScale="92500" lnSpcReduction="20000"/>
          </a:bodyPr>
          <a:lstStyle/>
          <a:p>
            <a:r>
              <a:rPr lang="th-TH" sz="2400" dirty="0">
                <a:effectLst/>
                <a:latin typeface="Times New Roman" panose="02020603050405020304" pitchFamily="18" charset="0"/>
                <a:ea typeface="Calibri" panose="020F0502020204030204" pitchFamily="34" charset="0"/>
                <a:cs typeface="TH Niramit AS" panose="02000506000000020004" pitchFamily="2" charset="-34"/>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Experimental research designs aim to answer research questions about how independent variables affect the dependent variable. or treatments that affect the dependent variable and the interaction of two or more things studied that affect the dependent variable. </a:t>
            </a:r>
          </a:p>
          <a:p>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There are 3 types of experimental research: pre-experimental research, quasi-experimental research and true experimental research. Each type of experimental research design has sub-experimental designs, as will be described in detail using the following symbols: in the design of each style</a:t>
            </a:r>
          </a:p>
          <a:p>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Oi represents  measuring the variable for the 1st, 2nd, 3rd, …</a:t>
            </a:r>
          </a:p>
          <a:p>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X represents the independent variable or treatment variable.</a:t>
            </a:r>
          </a:p>
          <a:p>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 represents experimental group</a:t>
            </a:r>
          </a:p>
          <a:p>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C represents control group</a:t>
            </a:r>
          </a:p>
          <a:p>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 represents the random sampling of samples into the experimental group and control group​</a:t>
            </a: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h-TH" dirty="0"/>
          </a:p>
        </p:txBody>
      </p:sp>
    </p:spTree>
    <p:extLst>
      <p:ext uri="{BB962C8B-B14F-4D97-AF65-F5344CB8AC3E}">
        <p14:creationId xmlns:p14="http://schemas.microsoft.com/office/powerpoint/2010/main" val="696767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8F05783-CEAA-C325-E4B7-36AE808DB5FD}"/>
              </a:ext>
            </a:extLst>
          </p:cNvPr>
          <p:cNvSpPr>
            <a:spLocks noGrp="1"/>
          </p:cNvSpPr>
          <p:nvPr>
            <p:ph type="title"/>
          </p:nvPr>
        </p:nvSpPr>
        <p:spPr>
          <a:xfrm>
            <a:off x="1371599" y="243844"/>
            <a:ext cx="9601200" cy="1485900"/>
          </a:xfrm>
        </p:spPr>
        <p:txBody>
          <a:bodyPr/>
          <a:lstStyle/>
          <a:p>
            <a:pPr algn="ctr"/>
            <a:r>
              <a:rPr lang="en-US" sz="4400" b="1" dirty="0">
                <a:effectLst/>
                <a:latin typeface="Times New Roman" panose="02020603050405020304" pitchFamily="18" charset="0"/>
                <a:ea typeface="Calibri" panose="020F0502020204030204" pitchFamily="34" charset="0"/>
                <a:cs typeface="Times New Roman" panose="02020603050405020304" pitchFamily="18" charset="0"/>
              </a:rPr>
              <a:t>Pre-Experimental </a:t>
            </a:r>
            <a:r>
              <a:rPr lang="en-US" b="1" dirty="0">
                <a:latin typeface="Times New Roman" panose="02020603050405020304" pitchFamily="18" charset="0"/>
                <a:ea typeface="Calibri" panose="020F0502020204030204" pitchFamily="34" charset="0"/>
                <a:cs typeface="Times New Roman" panose="02020603050405020304" pitchFamily="18" charset="0"/>
              </a:rPr>
              <a:t>R</a:t>
            </a:r>
            <a:r>
              <a:rPr lang="en-US" sz="4400" b="1" dirty="0">
                <a:effectLst/>
                <a:latin typeface="Times New Roman" panose="02020603050405020304" pitchFamily="18" charset="0"/>
                <a:ea typeface="Calibri" panose="020F0502020204030204" pitchFamily="34" charset="0"/>
                <a:cs typeface="Times New Roman" panose="02020603050405020304" pitchFamily="18" charset="0"/>
              </a:rPr>
              <a:t>esearch </a:t>
            </a:r>
            <a:r>
              <a:rPr lang="en-US" b="1" dirty="0">
                <a:latin typeface="Times New Roman" panose="02020603050405020304" pitchFamily="18" charset="0"/>
                <a:ea typeface="Calibri" panose="020F0502020204030204" pitchFamily="34" charset="0"/>
                <a:cs typeface="Times New Roman" panose="02020603050405020304" pitchFamily="18" charset="0"/>
              </a:rPr>
              <a:t>D</a:t>
            </a:r>
            <a:r>
              <a:rPr lang="en-US" sz="4400" b="1" dirty="0">
                <a:effectLst/>
                <a:latin typeface="Times New Roman" panose="02020603050405020304" pitchFamily="18" charset="0"/>
                <a:ea typeface="Calibri" panose="020F0502020204030204" pitchFamily="34" charset="0"/>
                <a:cs typeface="Times New Roman" panose="02020603050405020304" pitchFamily="18" charset="0"/>
              </a:rPr>
              <a:t>esign</a:t>
            </a:r>
            <a:br>
              <a:rPr lang="en-US" sz="4400" dirty="0">
                <a:effectLst/>
                <a:latin typeface="TH Niramit AS" panose="02000506000000020004" pitchFamily="2" charset="-34"/>
                <a:ea typeface="Calibri" panose="020F0502020204030204" pitchFamily="34" charset="0"/>
                <a:cs typeface="TH Niramit AS" panose="02000506000000020004" pitchFamily="2" charset="-34"/>
              </a:rPr>
            </a:br>
            <a:endParaRPr lang="th-TH" dirty="0">
              <a:latin typeface="TH Niramit AS" panose="02000506000000020004" pitchFamily="2" charset="-34"/>
              <a:cs typeface="TH Niramit AS" panose="02000506000000020004" pitchFamily="2" charset="-34"/>
            </a:endParaRPr>
          </a:p>
        </p:txBody>
      </p:sp>
      <p:sp>
        <p:nvSpPr>
          <p:cNvPr id="11" name="Content Placeholder 10">
            <a:extLst>
              <a:ext uri="{FF2B5EF4-FFF2-40B4-BE49-F238E27FC236}">
                <a16:creationId xmlns:a16="http://schemas.microsoft.com/office/drawing/2014/main" id="{287D3F3D-BF9F-5934-8A74-44C5AEB45BAE}"/>
              </a:ext>
            </a:extLst>
          </p:cNvPr>
          <p:cNvSpPr>
            <a:spLocks noGrp="1"/>
          </p:cNvSpPr>
          <p:nvPr>
            <p:ph idx="1"/>
          </p:nvPr>
        </p:nvSpPr>
        <p:spPr>
          <a:xfrm>
            <a:off x="1763027" y="778929"/>
            <a:ext cx="9601200" cy="3581400"/>
          </a:xfrm>
        </p:spPr>
        <p:txBody>
          <a:bodyPr/>
          <a:lstStyle/>
          <a:p>
            <a:r>
              <a:rPr lang="en-US" sz="1800" dirty="0">
                <a:effectLst/>
                <a:latin typeface="TH Niramit AS" panose="02000506000000020004" pitchFamily="2" charset="-34"/>
                <a:ea typeface="Cordia New" panose="020B0304020202020204" pitchFamily="34" charset="-34"/>
                <a:cs typeface="TH Niramit AS" panose="02000506000000020004" pitchFamily="2" charset="-34"/>
              </a:rPr>
              <a:t>	</a:t>
            </a:r>
            <a:r>
              <a:rPr lang="en-US" sz="2800" dirty="0">
                <a:effectLst/>
                <a:latin typeface="TH Niramit AS" panose="02000506000000020004" pitchFamily="2" charset="-34"/>
                <a:ea typeface="Cordia New" panose="020B0304020202020204" pitchFamily="34" charset="-34"/>
                <a:cs typeface="TH Niramit AS" panose="02000506000000020004" pitchFamily="2" charset="-34"/>
              </a:rPr>
              <a:t> </a:t>
            </a:r>
            <a:r>
              <a:rPr lang="en-US" sz="2800" dirty="0">
                <a:effectLst/>
                <a:latin typeface="Times New Roman" panose="02020603050405020304" pitchFamily="18" charset="0"/>
                <a:ea typeface="Cordia New" panose="020B0304020202020204" pitchFamily="34" charset="-34"/>
                <a:cs typeface="Times New Roman" panose="02020603050405020304" pitchFamily="18" charset="0"/>
              </a:rPr>
              <a:t>Pre-experimental research design are designs without random sampling and no control group. The sub-experimental plan was designed as follows.</a:t>
            </a:r>
            <a:endParaRPr lang="th-TH" sz="2800" dirty="0">
              <a:effectLst/>
              <a:latin typeface="Times New Roman" panose="02020603050405020304" pitchFamily="18" charset="0"/>
              <a:ea typeface="Cordia New" panose="020B0304020202020204" pitchFamily="34" charset="-34"/>
              <a:cs typeface="TH Niramit AS" panose="02000506000000020004" pitchFamily="2" charset="-34"/>
            </a:endParaRPr>
          </a:p>
          <a:p>
            <a:pPr marL="0" indent="0">
              <a:buNone/>
            </a:pPr>
            <a:r>
              <a:rPr lang="en-US" b="1" dirty="0">
                <a:effectLst/>
                <a:latin typeface="Times New Roman" panose="02020603050405020304" pitchFamily="18" charset="0"/>
                <a:ea typeface="Cordia New" panose="020B0304020202020204" pitchFamily="34" charset="-34"/>
                <a:cs typeface="Times New Roman" panose="02020603050405020304" pitchFamily="18" charset="0"/>
              </a:rPr>
              <a:t>       1</a:t>
            </a:r>
            <a:r>
              <a:rPr lang="th-TH" b="1" dirty="0">
                <a:effectLst/>
                <a:latin typeface="Times New Roman" panose="02020603050405020304" pitchFamily="18" charset="0"/>
                <a:ea typeface="Cordia New" panose="020B0304020202020204" pitchFamily="34" charset="-34"/>
                <a:cs typeface="TH Niramit AS" panose="02000506000000020004" pitchFamily="2" charset="-34"/>
              </a:rPr>
              <a:t>.</a:t>
            </a:r>
            <a:r>
              <a:rPr lang="en-US" b="1" dirty="0">
                <a:effectLst/>
                <a:latin typeface="Times New Roman" panose="02020603050405020304" pitchFamily="18" charset="0"/>
                <a:ea typeface="Cordia New" panose="020B0304020202020204" pitchFamily="34" charset="-34"/>
                <a:cs typeface="Times New Roman" panose="02020603050405020304" pitchFamily="18" charset="0"/>
              </a:rPr>
              <a:t> one </a:t>
            </a:r>
            <a:r>
              <a:rPr lang="th-TH" b="1" dirty="0">
                <a:effectLst/>
                <a:latin typeface="Times New Roman" panose="02020603050405020304" pitchFamily="18" charset="0"/>
                <a:ea typeface="Cordia New" panose="020B0304020202020204" pitchFamily="34" charset="-34"/>
                <a:cs typeface="TH Niramit AS" panose="02000506000000020004" pitchFamily="2" charset="-34"/>
              </a:rPr>
              <a:t>– </a:t>
            </a:r>
            <a:r>
              <a:rPr lang="en-US" b="1" dirty="0">
                <a:effectLst/>
                <a:latin typeface="Times New Roman" panose="02020603050405020304" pitchFamily="18" charset="0"/>
                <a:ea typeface="Cordia New" panose="020B0304020202020204" pitchFamily="34" charset="-34"/>
                <a:cs typeface="Times New Roman" panose="02020603050405020304" pitchFamily="18" charset="0"/>
              </a:rPr>
              <a:t>shot case study design</a:t>
            </a:r>
            <a:r>
              <a:rPr lang="th-TH" dirty="0">
                <a:effectLst/>
                <a:latin typeface="Times New Roman" panose="02020603050405020304" pitchFamily="18" charset="0"/>
                <a:ea typeface="Cordia New" panose="020B0304020202020204" pitchFamily="34" charset="-34"/>
                <a:cs typeface="TH Niramit AS" panose="02000506000000020004" pitchFamily="2" charset="-34"/>
              </a:rPr>
              <a:t>	</a:t>
            </a:r>
          </a:p>
          <a:p>
            <a:endParaRPr lang="th-TH" dirty="0">
              <a:latin typeface="TH Niramit AS" panose="02000506000000020004" pitchFamily="2" charset="-34"/>
              <a:cs typeface="TH Niramit AS" panose="02000506000000020004" pitchFamily="2" charset="-34"/>
            </a:endParaRPr>
          </a:p>
        </p:txBody>
      </p:sp>
      <p:sp>
        <p:nvSpPr>
          <p:cNvPr id="17" name="Rectangle 14">
            <a:extLst>
              <a:ext uri="{FF2B5EF4-FFF2-40B4-BE49-F238E27FC236}">
                <a16:creationId xmlns:a16="http://schemas.microsoft.com/office/drawing/2014/main" id="{566114F2-36F4-7238-B780-EC6DA04920BF}"/>
              </a:ext>
            </a:extLst>
          </p:cNvPr>
          <p:cNvSpPr>
            <a:spLocks noChangeArrowheads="1"/>
          </p:cNvSpPr>
          <p:nvPr/>
        </p:nvSpPr>
        <p:spPr bwMode="auto">
          <a:xfrm>
            <a:off x="1097280" y="-19731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h-TH"/>
          </a:p>
        </p:txBody>
      </p:sp>
      <p:sp>
        <p:nvSpPr>
          <p:cNvPr id="23" name="Rectangle 21">
            <a:extLst>
              <a:ext uri="{FF2B5EF4-FFF2-40B4-BE49-F238E27FC236}">
                <a16:creationId xmlns:a16="http://schemas.microsoft.com/office/drawing/2014/main" id="{9313260B-9F52-4B60-CB35-3992C9CDD1C7}"/>
              </a:ext>
            </a:extLst>
          </p:cNvPr>
          <p:cNvSpPr>
            <a:spLocks noChangeArrowheads="1"/>
          </p:cNvSpPr>
          <p:nvPr/>
        </p:nvSpPr>
        <p:spPr bwMode="auto">
          <a:xfrm>
            <a:off x="16042" y="-10034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h-TH"/>
          </a:p>
        </p:txBody>
      </p:sp>
      <p:sp>
        <p:nvSpPr>
          <p:cNvPr id="30" name="TextBox 29">
            <a:extLst>
              <a:ext uri="{FF2B5EF4-FFF2-40B4-BE49-F238E27FC236}">
                <a16:creationId xmlns:a16="http://schemas.microsoft.com/office/drawing/2014/main" id="{2901D9D3-1952-3938-9B19-E168693D3FA9}"/>
              </a:ext>
            </a:extLst>
          </p:cNvPr>
          <p:cNvSpPr txBox="1"/>
          <p:nvPr/>
        </p:nvSpPr>
        <p:spPr>
          <a:xfrm>
            <a:off x="1822382" y="3409514"/>
            <a:ext cx="6655868" cy="369332"/>
          </a:xfrm>
          <a:prstGeom prst="rect">
            <a:avLst/>
          </a:prstGeom>
          <a:noFill/>
        </p:spPr>
        <p:txBody>
          <a:bodyPr wrap="square">
            <a:spAutoFit/>
          </a:bodyPr>
          <a:lstStyle/>
          <a:p>
            <a:pPr indent="457200" algn="thaiDist"/>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2. one group pre-test post-test design</a:t>
            </a:r>
            <a:endParaRPr lang="en-US" sz="1800" dirty="0">
              <a:effectLst/>
              <a:latin typeface="Cordia New" panose="020B0304020202020204" pitchFamily="34" charset="-34"/>
              <a:ea typeface="Cordia New" panose="020B0304020202020204" pitchFamily="34" charset="-34"/>
              <a:cs typeface="Cordia New" panose="020B0304020202020204" pitchFamily="34" charset="-34"/>
            </a:endParaRPr>
          </a:p>
        </p:txBody>
      </p:sp>
      <p:sp>
        <p:nvSpPr>
          <p:cNvPr id="37" name="TextBox 36">
            <a:extLst>
              <a:ext uri="{FF2B5EF4-FFF2-40B4-BE49-F238E27FC236}">
                <a16:creationId xmlns:a16="http://schemas.microsoft.com/office/drawing/2014/main" id="{F2E6BA0E-5C91-6941-DA9C-4F67EB5FE560}"/>
              </a:ext>
            </a:extLst>
          </p:cNvPr>
          <p:cNvSpPr txBox="1"/>
          <p:nvPr/>
        </p:nvSpPr>
        <p:spPr>
          <a:xfrm>
            <a:off x="1763027" y="4880412"/>
            <a:ext cx="9117531" cy="369332"/>
          </a:xfrm>
          <a:prstGeom prst="rect">
            <a:avLst/>
          </a:prstGeom>
          <a:noFill/>
        </p:spPr>
        <p:txBody>
          <a:bodyPr wrap="square">
            <a:spAutoFit/>
          </a:bodyPr>
          <a:lstStyle/>
          <a:p>
            <a:pPr indent="457200" algn="thaiDist">
              <a:tabLst>
                <a:tab pos="914400" algn="l"/>
              </a:tabLst>
            </a:pPr>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3. one group pre-test</a:t>
            </a:r>
            <a:r>
              <a:rPr lang="th-TH" sz="1800" b="1" spc="30" dirty="0">
                <a:effectLst/>
                <a:latin typeface="Angsana New" panose="02020603050405020304" pitchFamily="18" charset="-34"/>
                <a:ea typeface="Cordia New" panose="020B0304020202020204" pitchFamily="34" charset="-34"/>
                <a:cs typeface="Cordia New" panose="020B0304020202020204" pitchFamily="34" charset="-34"/>
              </a:rPr>
              <a:t> –</a:t>
            </a:r>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 post-test time </a:t>
            </a:r>
            <a:r>
              <a:rPr lang="th-TH" sz="1800" b="1" spc="30" dirty="0">
                <a:effectLst/>
                <a:latin typeface="Angsana New" panose="02020603050405020304" pitchFamily="18" charset="-34"/>
                <a:ea typeface="Cordia New" panose="020B0304020202020204" pitchFamily="34" charset="-34"/>
                <a:cs typeface="Cordia New" panose="020B0304020202020204" pitchFamily="34" charset="-34"/>
              </a:rPr>
              <a:t>– </a:t>
            </a:r>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series design </a:t>
            </a:r>
            <a:endParaRPr lang="en-US" sz="1800" dirty="0">
              <a:effectLst/>
              <a:latin typeface="Cordia New" panose="020B0304020202020204" pitchFamily="34" charset="-34"/>
              <a:ea typeface="Cordia New" panose="020B0304020202020204" pitchFamily="34" charset="-34"/>
              <a:cs typeface="Cordia New" panose="020B0304020202020204" pitchFamily="34" charset="-34"/>
            </a:endParaRPr>
          </a:p>
        </p:txBody>
      </p:sp>
      <p:pic>
        <p:nvPicPr>
          <p:cNvPr id="42" name="Picture 41">
            <a:extLst>
              <a:ext uri="{FF2B5EF4-FFF2-40B4-BE49-F238E27FC236}">
                <a16:creationId xmlns:a16="http://schemas.microsoft.com/office/drawing/2014/main" id="{E3881290-A5EB-5326-E755-B02AEE6A6F86}"/>
              </a:ext>
            </a:extLst>
          </p:cNvPr>
          <p:cNvPicPr>
            <a:picLocks noChangeAspect="1"/>
          </p:cNvPicPr>
          <p:nvPr/>
        </p:nvPicPr>
        <p:blipFill>
          <a:blip r:embed="rId2"/>
          <a:stretch>
            <a:fillRect/>
          </a:stretch>
        </p:blipFill>
        <p:spPr>
          <a:xfrm>
            <a:off x="2395541" y="2415308"/>
            <a:ext cx="5509549" cy="1012166"/>
          </a:xfrm>
          <a:prstGeom prst="rect">
            <a:avLst/>
          </a:prstGeom>
        </p:spPr>
      </p:pic>
      <p:pic>
        <p:nvPicPr>
          <p:cNvPr id="44" name="Picture 43">
            <a:extLst>
              <a:ext uri="{FF2B5EF4-FFF2-40B4-BE49-F238E27FC236}">
                <a16:creationId xmlns:a16="http://schemas.microsoft.com/office/drawing/2014/main" id="{931BDDE4-ABCF-F677-B9EF-E61A1D20C33E}"/>
              </a:ext>
            </a:extLst>
          </p:cNvPr>
          <p:cNvPicPr>
            <a:picLocks noChangeAspect="1"/>
          </p:cNvPicPr>
          <p:nvPr/>
        </p:nvPicPr>
        <p:blipFill>
          <a:blip r:embed="rId3"/>
          <a:stretch>
            <a:fillRect/>
          </a:stretch>
        </p:blipFill>
        <p:spPr>
          <a:xfrm>
            <a:off x="2340198" y="3778846"/>
            <a:ext cx="7083706" cy="983411"/>
          </a:xfrm>
          <a:prstGeom prst="rect">
            <a:avLst/>
          </a:prstGeom>
        </p:spPr>
      </p:pic>
      <p:pic>
        <p:nvPicPr>
          <p:cNvPr id="46" name="Picture 45">
            <a:extLst>
              <a:ext uri="{FF2B5EF4-FFF2-40B4-BE49-F238E27FC236}">
                <a16:creationId xmlns:a16="http://schemas.microsoft.com/office/drawing/2014/main" id="{0B1480D2-EF6D-EA18-762E-E27F3CE4FC70}"/>
              </a:ext>
            </a:extLst>
          </p:cNvPr>
          <p:cNvPicPr>
            <a:picLocks noChangeAspect="1"/>
          </p:cNvPicPr>
          <p:nvPr/>
        </p:nvPicPr>
        <p:blipFill>
          <a:blip r:embed="rId4"/>
          <a:stretch>
            <a:fillRect/>
          </a:stretch>
        </p:blipFill>
        <p:spPr>
          <a:xfrm>
            <a:off x="2340198" y="5249744"/>
            <a:ext cx="7870785" cy="1374475"/>
          </a:xfrm>
          <a:prstGeom prst="rect">
            <a:avLst/>
          </a:prstGeom>
        </p:spPr>
      </p:pic>
    </p:spTree>
    <p:extLst>
      <p:ext uri="{BB962C8B-B14F-4D97-AF65-F5344CB8AC3E}">
        <p14:creationId xmlns:p14="http://schemas.microsoft.com/office/powerpoint/2010/main" val="2103516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4FD73F4-AC9E-21F8-8A91-2AF0600A29DC}"/>
              </a:ext>
            </a:extLst>
          </p:cNvPr>
          <p:cNvSpPr>
            <a:spLocks noGrp="1"/>
          </p:cNvSpPr>
          <p:nvPr>
            <p:ph type="title"/>
          </p:nvPr>
        </p:nvSpPr>
        <p:spPr>
          <a:xfrm>
            <a:off x="1371600" y="493294"/>
            <a:ext cx="9601200" cy="1485900"/>
          </a:xfrm>
        </p:spPr>
        <p:txBody>
          <a:bodyPr>
            <a:normAutofit/>
          </a:bodyPr>
          <a:lstStyle/>
          <a:p>
            <a:pPr algn="ctr"/>
            <a:r>
              <a:rPr lang="en-US" sz="4000" b="1" dirty="0">
                <a:effectLst/>
                <a:latin typeface="TH Niramit AS" panose="02000506000000020004" pitchFamily="2" charset="-34"/>
                <a:ea typeface="Cordia New" panose="020B0304020202020204" pitchFamily="34" charset="-34"/>
                <a:cs typeface="TH Niramit AS" panose="02000506000000020004" pitchFamily="2" charset="-34"/>
              </a:rPr>
              <a:t>Quasi-Experimental </a:t>
            </a:r>
            <a:r>
              <a:rPr lang="en-US" sz="4000" b="1" dirty="0">
                <a:latin typeface="TH Niramit AS" panose="02000506000000020004" pitchFamily="2" charset="-34"/>
                <a:ea typeface="Cordia New" panose="020B0304020202020204" pitchFamily="34" charset="-34"/>
                <a:cs typeface="TH Niramit AS" panose="02000506000000020004" pitchFamily="2" charset="-34"/>
              </a:rPr>
              <a:t>R</a:t>
            </a:r>
            <a:r>
              <a:rPr lang="en-US" sz="4000" b="1" dirty="0">
                <a:effectLst/>
                <a:latin typeface="TH Niramit AS" panose="02000506000000020004" pitchFamily="2" charset="-34"/>
                <a:ea typeface="Cordia New" panose="020B0304020202020204" pitchFamily="34" charset="-34"/>
                <a:cs typeface="TH Niramit AS" panose="02000506000000020004" pitchFamily="2" charset="-34"/>
              </a:rPr>
              <a:t>esearch </a:t>
            </a:r>
            <a:r>
              <a:rPr lang="en-US" sz="4000" b="1" dirty="0">
                <a:latin typeface="TH Niramit AS" panose="02000506000000020004" pitchFamily="2" charset="-34"/>
                <a:ea typeface="Cordia New" panose="020B0304020202020204" pitchFamily="34" charset="-34"/>
                <a:cs typeface="TH Niramit AS" panose="02000506000000020004" pitchFamily="2" charset="-34"/>
              </a:rPr>
              <a:t>D</a:t>
            </a:r>
            <a:r>
              <a:rPr lang="en-US" sz="4000" b="1" dirty="0">
                <a:effectLst/>
                <a:latin typeface="TH Niramit AS" panose="02000506000000020004" pitchFamily="2" charset="-34"/>
                <a:ea typeface="Cordia New" panose="020B0304020202020204" pitchFamily="34" charset="-34"/>
                <a:cs typeface="TH Niramit AS" panose="02000506000000020004" pitchFamily="2" charset="-34"/>
              </a:rPr>
              <a:t>esign</a:t>
            </a:r>
            <a:endParaRPr lang="th-TH" sz="8000" dirty="0">
              <a:latin typeface="TH Niramit AS" panose="02000506000000020004" pitchFamily="2" charset="-34"/>
              <a:cs typeface="TH Niramit AS" panose="02000506000000020004" pitchFamily="2" charset="-34"/>
            </a:endParaRPr>
          </a:p>
        </p:txBody>
      </p:sp>
      <p:sp>
        <p:nvSpPr>
          <p:cNvPr id="5" name="Content Placeholder 4">
            <a:extLst>
              <a:ext uri="{FF2B5EF4-FFF2-40B4-BE49-F238E27FC236}">
                <a16:creationId xmlns:a16="http://schemas.microsoft.com/office/drawing/2014/main" id="{6C1FC084-D5D0-B239-C5BE-FF6337F9F3C9}"/>
              </a:ext>
            </a:extLst>
          </p:cNvPr>
          <p:cNvSpPr>
            <a:spLocks noGrp="1"/>
          </p:cNvSpPr>
          <p:nvPr>
            <p:ph idx="1"/>
          </p:nvPr>
        </p:nvSpPr>
        <p:spPr>
          <a:xfrm>
            <a:off x="1621857" y="1236244"/>
            <a:ext cx="9601200" cy="3581400"/>
          </a:xfrm>
        </p:spPr>
        <p:txBody>
          <a:bodyPr/>
          <a:lstStyle/>
          <a:p>
            <a:pPr algn="thaiDist">
              <a:tabLst>
                <a:tab pos="457200" algn="l"/>
                <a:tab pos="74295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Quasi-experimental research designs are designs that do not include random samples but there is a control group. The sub-experimental plan was designed as follows.</a:t>
            </a:r>
            <a:endParaRPr lang="th-TH" dirty="0">
              <a:effectLst/>
              <a:latin typeface="Times New Roman" panose="02020603050405020304" pitchFamily="18" charset="0"/>
              <a:ea typeface="Calibri" panose="020F0502020204030204" pitchFamily="34" charset="0"/>
              <a:cs typeface="TH Niramit AS" panose="02000506000000020004" pitchFamily="2" charset="-34"/>
            </a:endParaRPr>
          </a:p>
          <a:p>
            <a:pPr algn="thaiDist">
              <a:tabLst>
                <a:tab pos="457200" algn="l"/>
                <a:tab pos="742950" algn="l"/>
              </a:tabLst>
            </a:pPr>
            <a:r>
              <a:rPr lang="en-US" b="1" i="0" dirty="0">
                <a:effectLst/>
                <a:latin typeface="TH Niramit AS" panose="02000506000000020004" pitchFamily="2" charset="-34"/>
                <a:ea typeface="Calibri" panose="020F0502020204030204" pitchFamily="34" charset="0"/>
                <a:cs typeface="TH Niramit AS" panose="02000506000000020004" pitchFamily="2" charset="-34"/>
              </a:rPr>
              <a:t>1. post-test </a:t>
            </a:r>
            <a:r>
              <a:rPr lang="th-TH" b="1" i="0" dirty="0">
                <a:effectLst/>
                <a:latin typeface="TH Niramit AS" panose="02000506000000020004" pitchFamily="2" charset="-34"/>
                <a:ea typeface="Calibri" panose="020F0502020204030204" pitchFamily="34" charset="0"/>
                <a:cs typeface="TH Niramit AS" panose="02000506000000020004" pitchFamily="2" charset="-34"/>
              </a:rPr>
              <a:t>- </a:t>
            </a:r>
            <a:r>
              <a:rPr lang="en-US" b="1" i="0" dirty="0">
                <a:effectLst/>
                <a:latin typeface="TH Niramit AS" panose="02000506000000020004" pitchFamily="2" charset="-34"/>
                <a:ea typeface="Calibri" panose="020F0502020204030204" pitchFamily="34" charset="0"/>
                <a:cs typeface="TH Niramit AS" panose="02000506000000020004" pitchFamily="2" charset="-34"/>
              </a:rPr>
              <a:t>only design with nonequivalence groups</a:t>
            </a:r>
          </a:p>
          <a:p>
            <a:pPr marL="742950" lvl="1" indent="-285750" algn="thaiDist">
              <a:buFont typeface="+mj-lt"/>
              <a:buAutoNum type="arabicPeriod"/>
              <a:tabLst>
                <a:tab pos="450215" algn="l"/>
              </a:tabLst>
            </a:pPr>
            <a:endParaRPr lang="en-US" i="0" dirty="0">
              <a:effectLst/>
              <a:latin typeface="TH Niramit AS" panose="02000506000000020004" pitchFamily="2" charset="-34"/>
              <a:ea typeface="Calibri" panose="020F0502020204030204" pitchFamily="34" charset="0"/>
              <a:cs typeface="TH Niramit AS" panose="02000506000000020004" pitchFamily="2" charset="-34"/>
            </a:endParaRPr>
          </a:p>
          <a:p>
            <a:endParaRPr lang="th-TH" dirty="0"/>
          </a:p>
        </p:txBody>
      </p:sp>
      <p:pic>
        <p:nvPicPr>
          <p:cNvPr id="7" name="Picture 6">
            <a:extLst>
              <a:ext uri="{FF2B5EF4-FFF2-40B4-BE49-F238E27FC236}">
                <a16:creationId xmlns:a16="http://schemas.microsoft.com/office/drawing/2014/main" id="{D0D1188B-26FB-1EA8-6D0B-F69BD801DA0B}"/>
              </a:ext>
            </a:extLst>
          </p:cNvPr>
          <p:cNvPicPr>
            <a:picLocks noChangeAspect="1"/>
          </p:cNvPicPr>
          <p:nvPr/>
        </p:nvPicPr>
        <p:blipFill>
          <a:blip r:embed="rId2"/>
          <a:stretch>
            <a:fillRect/>
          </a:stretch>
        </p:blipFill>
        <p:spPr>
          <a:xfrm>
            <a:off x="2445954" y="2247877"/>
            <a:ext cx="5625296" cy="1322717"/>
          </a:xfrm>
          <a:prstGeom prst="rect">
            <a:avLst/>
          </a:prstGeom>
        </p:spPr>
      </p:pic>
      <p:sp>
        <p:nvSpPr>
          <p:cNvPr id="9" name="TextBox 8">
            <a:extLst>
              <a:ext uri="{FF2B5EF4-FFF2-40B4-BE49-F238E27FC236}">
                <a16:creationId xmlns:a16="http://schemas.microsoft.com/office/drawing/2014/main" id="{6D62E7A0-36F2-2F07-6F6E-8F989D7994BE}"/>
              </a:ext>
            </a:extLst>
          </p:cNvPr>
          <p:cNvSpPr txBox="1"/>
          <p:nvPr/>
        </p:nvSpPr>
        <p:spPr>
          <a:xfrm>
            <a:off x="1701264" y="3667213"/>
            <a:ext cx="8953901" cy="369332"/>
          </a:xfrm>
          <a:prstGeom prst="rect">
            <a:avLst/>
          </a:prstGeom>
          <a:noFill/>
        </p:spPr>
        <p:txBody>
          <a:bodyPr wrap="square">
            <a:spAutoFit/>
          </a:bodyPr>
          <a:lstStyle/>
          <a:p>
            <a:pPr algn="thaiDist">
              <a:tabLst>
                <a:tab pos="450215" algn="l"/>
              </a:tabLst>
            </a:pPr>
            <a:r>
              <a:rPr lang="th-TH" sz="1800" b="1" spc="30" dirty="0">
                <a:effectLst/>
                <a:latin typeface="Consolas" panose="020B0609020204030204" pitchFamily="49" charset="0"/>
                <a:ea typeface="Calibri" panose="020F0502020204030204" pitchFamily="34" charset="0"/>
                <a:cs typeface="Angsana New" panose="02020603050405020304" pitchFamily="18" charset="-34"/>
              </a:rPr>
              <a:t>	</a:t>
            </a:r>
            <a:r>
              <a:rPr lang="en-US" sz="1800" b="1" spc="30" dirty="0">
                <a:effectLst/>
                <a:latin typeface="TH Niramit AS" panose="02000506000000020004" pitchFamily="2" charset="-34"/>
                <a:ea typeface="Calibri" panose="020F0502020204030204" pitchFamily="34" charset="0"/>
                <a:cs typeface="TH Niramit AS" panose="02000506000000020004" pitchFamily="2" charset="-34"/>
              </a:rPr>
              <a:t>2</a:t>
            </a:r>
            <a:r>
              <a:rPr lang="th-TH" sz="1800" b="1" spc="30" dirty="0">
                <a:effectLst/>
                <a:latin typeface="TH Niramit AS" panose="02000506000000020004" pitchFamily="2" charset="-34"/>
                <a:ea typeface="Calibri" panose="020F0502020204030204" pitchFamily="34" charset="0"/>
                <a:cs typeface="TH Niramit AS" panose="02000506000000020004" pitchFamily="2" charset="-34"/>
              </a:rPr>
              <a:t>. </a:t>
            </a:r>
            <a:r>
              <a:rPr lang="en-US" sz="1800" b="1" spc="30" dirty="0">
                <a:effectLst/>
                <a:latin typeface="TH Niramit AS" panose="02000506000000020004" pitchFamily="2" charset="-34"/>
                <a:ea typeface="Calibri" panose="020F0502020204030204" pitchFamily="34" charset="0"/>
                <a:cs typeface="TH Niramit AS" panose="02000506000000020004" pitchFamily="2" charset="-34"/>
              </a:rPr>
              <a:t>pre-test </a:t>
            </a:r>
            <a:r>
              <a:rPr lang="th-TH" sz="1800" b="1" spc="30" dirty="0">
                <a:effectLst/>
                <a:latin typeface="TH Niramit AS" panose="02000506000000020004" pitchFamily="2" charset="-34"/>
                <a:ea typeface="Calibri" panose="020F0502020204030204" pitchFamily="34" charset="0"/>
                <a:cs typeface="TH Niramit AS" panose="02000506000000020004" pitchFamily="2" charset="-34"/>
              </a:rPr>
              <a:t>–</a:t>
            </a:r>
            <a:r>
              <a:rPr lang="en-US" sz="1800" b="1" spc="30" dirty="0">
                <a:effectLst/>
                <a:latin typeface="TH Niramit AS" panose="02000506000000020004" pitchFamily="2" charset="-34"/>
                <a:ea typeface="Calibri" panose="020F0502020204030204" pitchFamily="34" charset="0"/>
                <a:cs typeface="TH Niramit AS" panose="02000506000000020004" pitchFamily="2" charset="-34"/>
              </a:rPr>
              <a:t> posttest design</a:t>
            </a:r>
            <a:r>
              <a:rPr lang="th-TH" sz="1800" b="1" dirty="0">
                <a:effectLst/>
                <a:latin typeface="TH Niramit AS" panose="02000506000000020004" pitchFamily="2" charset="-34"/>
                <a:ea typeface="Calibri" panose="020F0502020204030204" pitchFamily="34" charset="0"/>
                <a:cs typeface="TH Niramit AS" panose="02000506000000020004" pitchFamily="2" charset="-34"/>
              </a:rPr>
              <a:t> </a:t>
            </a:r>
            <a:r>
              <a:rPr lang="en-US" sz="1800" b="1" dirty="0">
                <a:effectLst/>
                <a:latin typeface="TH Niramit AS" panose="02000506000000020004" pitchFamily="2" charset="-34"/>
                <a:ea typeface="Calibri" panose="020F0502020204030204" pitchFamily="34" charset="0"/>
                <a:cs typeface="TH Niramit AS" panose="02000506000000020004" pitchFamily="2" charset="-34"/>
              </a:rPr>
              <a:t>with nonequivalence groups </a:t>
            </a:r>
            <a:endParaRPr lang="en-US" sz="1100" dirty="0">
              <a:effectLst/>
              <a:latin typeface="TH Niramit AS" panose="02000506000000020004" pitchFamily="2" charset="-34"/>
              <a:ea typeface="Calibri" panose="020F0502020204030204" pitchFamily="34" charset="0"/>
              <a:cs typeface="TH Niramit AS" panose="02000506000000020004" pitchFamily="2" charset="-34"/>
            </a:endParaRPr>
          </a:p>
        </p:txBody>
      </p:sp>
      <p:pic>
        <p:nvPicPr>
          <p:cNvPr id="11" name="Picture 10">
            <a:extLst>
              <a:ext uri="{FF2B5EF4-FFF2-40B4-BE49-F238E27FC236}">
                <a16:creationId xmlns:a16="http://schemas.microsoft.com/office/drawing/2014/main" id="{FA1E3B75-6F47-5104-AF51-ACC70C527917}"/>
              </a:ext>
            </a:extLst>
          </p:cNvPr>
          <p:cNvPicPr>
            <a:picLocks noChangeAspect="1"/>
          </p:cNvPicPr>
          <p:nvPr/>
        </p:nvPicPr>
        <p:blipFill>
          <a:blip r:embed="rId3"/>
          <a:stretch>
            <a:fillRect/>
          </a:stretch>
        </p:blipFill>
        <p:spPr>
          <a:xfrm>
            <a:off x="2456726" y="4267282"/>
            <a:ext cx="7430947" cy="1293962"/>
          </a:xfrm>
          <a:prstGeom prst="rect">
            <a:avLst/>
          </a:prstGeom>
        </p:spPr>
      </p:pic>
    </p:spTree>
    <p:extLst>
      <p:ext uri="{BB962C8B-B14F-4D97-AF65-F5344CB8AC3E}">
        <p14:creationId xmlns:p14="http://schemas.microsoft.com/office/powerpoint/2010/main" val="1988994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58131B-DE92-519A-C0B3-6BA209140CDB}"/>
              </a:ext>
            </a:extLst>
          </p:cNvPr>
          <p:cNvSpPr>
            <a:spLocks noGrp="1"/>
          </p:cNvSpPr>
          <p:nvPr>
            <p:ph type="title"/>
          </p:nvPr>
        </p:nvSpPr>
        <p:spPr>
          <a:xfrm>
            <a:off x="1371600" y="315969"/>
            <a:ext cx="9601200" cy="815741"/>
          </a:xfrm>
        </p:spPr>
        <p:txBody>
          <a:bodyPr/>
          <a:lstStyle/>
          <a:p>
            <a:pPr algn="ctr"/>
            <a:r>
              <a:rPr lang="en-US" sz="4400" b="1" dirty="0">
                <a:effectLst/>
                <a:latin typeface="TH Niramit AS" panose="02000506000000020004" pitchFamily="2" charset="-34"/>
                <a:ea typeface="Cordia New" panose="020B0304020202020204" pitchFamily="34" charset="-34"/>
                <a:cs typeface="TH Niramit AS" panose="02000506000000020004" pitchFamily="2" charset="-34"/>
              </a:rPr>
              <a:t>Quasi-Experimental </a:t>
            </a:r>
            <a:r>
              <a:rPr lang="en-US" sz="4400" b="1" dirty="0">
                <a:latin typeface="TH Niramit AS" panose="02000506000000020004" pitchFamily="2" charset="-34"/>
                <a:ea typeface="Cordia New" panose="020B0304020202020204" pitchFamily="34" charset="-34"/>
                <a:cs typeface="TH Niramit AS" panose="02000506000000020004" pitchFamily="2" charset="-34"/>
              </a:rPr>
              <a:t>R</a:t>
            </a:r>
            <a:r>
              <a:rPr lang="en-US" sz="4400" b="1" dirty="0">
                <a:effectLst/>
                <a:latin typeface="TH Niramit AS" panose="02000506000000020004" pitchFamily="2" charset="-34"/>
                <a:ea typeface="Cordia New" panose="020B0304020202020204" pitchFamily="34" charset="-34"/>
                <a:cs typeface="TH Niramit AS" panose="02000506000000020004" pitchFamily="2" charset="-34"/>
              </a:rPr>
              <a:t>esearch </a:t>
            </a:r>
            <a:r>
              <a:rPr lang="en-US" sz="4400" b="1" dirty="0">
                <a:latin typeface="TH Niramit AS" panose="02000506000000020004" pitchFamily="2" charset="-34"/>
                <a:ea typeface="Cordia New" panose="020B0304020202020204" pitchFamily="34" charset="-34"/>
                <a:cs typeface="TH Niramit AS" panose="02000506000000020004" pitchFamily="2" charset="-34"/>
              </a:rPr>
              <a:t>D</a:t>
            </a:r>
            <a:r>
              <a:rPr lang="en-US" sz="4400" b="1" dirty="0">
                <a:effectLst/>
                <a:latin typeface="TH Niramit AS" panose="02000506000000020004" pitchFamily="2" charset="-34"/>
                <a:ea typeface="Cordia New" panose="020B0304020202020204" pitchFamily="34" charset="-34"/>
                <a:cs typeface="TH Niramit AS" panose="02000506000000020004" pitchFamily="2" charset="-34"/>
              </a:rPr>
              <a:t>esign</a:t>
            </a:r>
            <a:endParaRPr lang="th-TH" dirty="0"/>
          </a:p>
        </p:txBody>
      </p:sp>
      <p:sp>
        <p:nvSpPr>
          <p:cNvPr id="5" name="Content Placeholder 4">
            <a:extLst>
              <a:ext uri="{FF2B5EF4-FFF2-40B4-BE49-F238E27FC236}">
                <a16:creationId xmlns:a16="http://schemas.microsoft.com/office/drawing/2014/main" id="{D7AA0ED9-8187-BC20-3116-7D7F6A410B85}"/>
              </a:ext>
            </a:extLst>
          </p:cNvPr>
          <p:cNvSpPr>
            <a:spLocks noGrp="1"/>
          </p:cNvSpPr>
          <p:nvPr>
            <p:ph idx="1"/>
          </p:nvPr>
        </p:nvSpPr>
        <p:spPr>
          <a:xfrm>
            <a:off x="1651503" y="1131710"/>
            <a:ext cx="9601200" cy="3581400"/>
          </a:xfrm>
        </p:spPr>
        <p:txBody>
          <a:bodyPr/>
          <a:lstStyle/>
          <a:p>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3. control-group pre-test-post-test time-series design</a:t>
            </a:r>
            <a:endParaRPr lang="en-US" sz="1800" dirty="0">
              <a:effectLst/>
              <a:latin typeface="Cordia New" panose="020B0304020202020204" pitchFamily="34" charset="-34"/>
              <a:ea typeface="Cordia New" panose="020B0304020202020204" pitchFamily="34" charset="-34"/>
              <a:cs typeface="Cordia New" panose="020B0304020202020204" pitchFamily="34" charset="-34"/>
            </a:endParaRPr>
          </a:p>
          <a:p>
            <a:endParaRPr lang="th-TH" dirty="0"/>
          </a:p>
        </p:txBody>
      </p:sp>
      <p:pic>
        <p:nvPicPr>
          <p:cNvPr id="7" name="Picture 6">
            <a:extLst>
              <a:ext uri="{FF2B5EF4-FFF2-40B4-BE49-F238E27FC236}">
                <a16:creationId xmlns:a16="http://schemas.microsoft.com/office/drawing/2014/main" id="{10EAD3D2-6E07-8750-9277-12D6B021AD83}"/>
              </a:ext>
            </a:extLst>
          </p:cNvPr>
          <p:cNvPicPr>
            <a:picLocks noChangeAspect="1"/>
          </p:cNvPicPr>
          <p:nvPr/>
        </p:nvPicPr>
        <p:blipFill>
          <a:blip r:embed="rId2"/>
          <a:stretch>
            <a:fillRect/>
          </a:stretch>
        </p:blipFill>
        <p:spPr>
          <a:xfrm>
            <a:off x="2105526" y="1546671"/>
            <a:ext cx="8384438" cy="2461404"/>
          </a:xfrm>
          <a:prstGeom prst="rect">
            <a:avLst/>
          </a:prstGeom>
        </p:spPr>
      </p:pic>
      <p:sp>
        <p:nvSpPr>
          <p:cNvPr id="9" name="TextBox 8">
            <a:extLst>
              <a:ext uri="{FF2B5EF4-FFF2-40B4-BE49-F238E27FC236}">
                <a16:creationId xmlns:a16="http://schemas.microsoft.com/office/drawing/2014/main" id="{39AC3D14-2C5E-1DEC-625D-24A3727FD8A7}"/>
              </a:ext>
            </a:extLst>
          </p:cNvPr>
          <p:cNvSpPr txBox="1"/>
          <p:nvPr/>
        </p:nvSpPr>
        <p:spPr>
          <a:xfrm>
            <a:off x="2086275" y="4066779"/>
            <a:ext cx="9030904" cy="369332"/>
          </a:xfrm>
          <a:prstGeom prst="rect">
            <a:avLst/>
          </a:prstGeom>
          <a:noFill/>
        </p:spPr>
        <p:txBody>
          <a:bodyPr wrap="square">
            <a:spAutoFit/>
          </a:bodyPr>
          <a:lstStyle/>
          <a:p>
            <a:r>
              <a:rPr lang="en-US" b="1" spc="30" dirty="0">
                <a:latin typeface="TH Niramit AS" panose="02000506000000020004" pitchFamily="2" charset="-34"/>
                <a:ea typeface="Cordia New" panose="020B0304020202020204" pitchFamily="34" charset="-34"/>
                <a:cs typeface="TH Niramit AS" panose="02000506000000020004" pitchFamily="2" charset="-34"/>
              </a:rPr>
              <a:t>4. </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counterbalanced design or Latin square design or rotation experiment design)</a:t>
            </a:r>
            <a:endParaRPr lang="th-TH" dirty="0">
              <a:latin typeface="TH Niramit AS" panose="02000506000000020004" pitchFamily="2" charset="-34"/>
              <a:cs typeface="TH Niramit AS" panose="02000506000000020004" pitchFamily="2" charset="-34"/>
            </a:endParaRPr>
          </a:p>
        </p:txBody>
      </p:sp>
      <p:pic>
        <p:nvPicPr>
          <p:cNvPr id="11" name="Picture 10">
            <a:extLst>
              <a:ext uri="{FF2B5EF4-FFF2-40B4-BE49-F238E27FC236}">
                <a16:creationId xmlns:a16="http://schemas.microsoft.com/office/drawing/2014/main" id="{4B047EF7-A71E-BE81-3080-F9EB4C15BD1B}"/>
              </a:ext>
            </a:extLst>
          </p:cNvPr>
          <p:cNvPicPr>
            <a:picLocks noChangeAspect="1"/>
          </p:cNvPicPr>
          <p:nvPr/>
        </p:nvPicPr>
        <p:blipFill>
          <a:blip r:embed="rId3"/>
          <a:stretch>
            <a:fillRect/>
          </a:stretch>
        </p:blipFill>
        <p:spPr>
          <a:xfrm>
            <a:off x="2319952" y="4713110"/>
            <a:ext cx="8315964" cy="2099094"/>
          </a:xfrm>
          <a:prstGeom prst="rect">
            <a:avLst/>
          </a:prstGeom>
        </p:spPr>
      </p:pic>
      <p:sp>
        <p:nvSpPr>
          <p:cNvPr id="2" name="TextBox 1">
            <a:extLst>
              <a:ext uri="{FF2B5EF4-FFF2-40B4-BE49-F238E27FC236}">
                <a16:creationId xmlns:a16="http://schemas.microsoft.com/office/drawing/2014/main" id="{83A56CC0-4A01-34E4-A27B-E68AF58D120B}"/>
              </a:ext>
            </a:extLst>
          </p:cNvPr>
          <p:cNvSpPr txBox="1"/>
          <p:nvPr/>
        </p:nvSpPr>
        <p:spPr>
          <a:xfrm>
            <a:off x="2319952" y="4805443"/>
            <a:ext cx="1145143"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latin typeface="TH Niramit AS" panose="02000506000000020004" pitchFamily="2" charset="-34"/>
                <a:cs typeface="TH Niramit AS" panose="02000506000000020004" pitchFamily="2" charset="-34"/>
              </a:rPr>
              <a:t>Sample Group</a:t>
            </a:r>
            <a:endParaRPr lang="th-TH" dirty="0">
              <a:latin typeface="TH Niramit AS" panose="02000506000000020004" pitchFamily="2" charset="-34"/>
              <a:cs typeface="TH Niramit AS" panose="02000506000000020004" pitchFamily="2" charset="-34"/>
            </a:endParaRPr>
          </a:p>
        </p:txBody>
      </p:sp>
      <p:sp>
        <p:nvSpPr>
          <p:cNvPr id="3" name="TextBox 2">
            <a:extLst>
              <a:ext uri="{FF2B5EF4-FFF2-40B4-BE49-F238E27FC236}">
                <a16:creationId xmlns:a16="http://schemas.microsoft.com/office/drawing/2014/main" id="{C65E9C59-D7DF-BB3D-19B0-C5ED277221DF}"/>
              </a:ext>
            </a:extLst>
          </p:cNvPr>
          <p:cNvSpPr txBox="1"/>
          <p:nvPr/>
        </p:nvSpPr>
        <p:spPr>
          <a:xfrm>
            <a:off x="3320715" y="2877953"/>
            <a:ext cx="500514"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400" dirty="0">
                <a:latin typeface="Times New Roman" panose="02020603050405020304" pitchFamily="18" charset="0"/>
                <a:cs typeface="Times New Roman" panose="02020603050405020304" pitchFamily="18" charset="0"/>
              </a:rPr>
              <a:t>( C)</a:t>
            </a:r>
            <a:endParaRPr lang="th-TH" sz="1400" dirty="0">
              <a:latin typeface="Times New Roman" panose="02020603050405020304" pitchFamily="18" charset="0"/>
            </a:endParaRPr>
          </a:p>
        </p:txBody>
      </p:sp>
    </p:spTree>
    <p:extLst>
      <p:ext uri="{BB962C8B-B14F-4D97-AF65-F5344CB8AC3E}">
        <p14:creationId xmlns:p14="http://schemas.microsoft.com/office/powerpoint/2010/main" val="3378770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FBFFD7-9D6D-C42A-0A48-F3510CF71B05}"/>
              </a:ext>
            </a:extLst>
          </p:cNvPr>
          <p:cNvSpPr>
            <a:spLocks noGrp="1"/>
          </p:cNvSpPr>
          <p:nvPr>
            <p:ph type="title"/>
          </p:nvPr>
        </p:nvSpPr>
        <p:spPr>
          <a:xfrm>
            <a:off x="1223610" y="86743"/>
            <a:ext cx="9601200" cy="1485900"/>
          </a:xfrm>
        </p:spPr>
        <p:txBody>
          <a:bodyPr>
            <a:normAutofit/>
          </a:bodyPr>
          <a:lstStyle/>
          <a:p>
            <a:pPr algn="ctr"/>
            <a:r>
              <a:rPr lang="en-US" sz="3600" b="1" dirty="0">
                <a:effectLst/>
                <a:latin typeface="TH Niramit AS" panose="02000506000000020004" pitchFamily="2" charset="-34"/>
                <a:ea typeface="Cordia New" panose="020B0304020202020204" pitchFamily="34" charset="-34"/>
                <a:cs typeface="TH Niramit AS" panose="02000506000000020004" pitchFamily="2" charset="-34"/>
              </a:rPr>
              <a:t>True Experimental </a:t>
            </a:r>
            <a:r>
              <a:rPr lang="en-US" sz="3600" b="1" dirty="0">
                <a:latin typeface="TH Niramit AS" panose="02000506000000020004" pitchFamily="2" charset="-34"/>
                <a:ea typeface="Cordia New" panose="020B0304020202020204" pitchFamily="34" charset="-34"/>
                <a:cs typeface="TH Niramit AS" panose="02000506000000020004" pitchFamily="2" charset="-34"/>
              </a:rPr>
              <a:t>R</a:t>
            </a:r>
            <a:r>
              <a:rPr lang="en-US" sz="3600" b="1" dirty="0">
                <a:effectLst/>
                <a:latin typeface="TH Niramit AS" panose="02000506000000020004" pitchFamily="2" charset="-34"/>
                <a:ea typeface="Cordia New" panose="020B0304020202020204" pitchFamily="34" charset="-34"/>
                <a:cs typeface="TH Niramit AS" panose="02000506000000020004" pitchFamily="2" charset="-34"/>
              </a:rPr>
              <a:t>esearch </a:t>
            </a:r>
            <a:r>
              <a:rPr lang="en-US" sz="3600" b="1" dirty="0">
                <a:latin typeface="TH Niramit AS" panose="02000506000000020004" pitchFamily="2" charset="-34"/>
                <a:ea typeface="Cordia New" panose="020B0304020202020204" pitchFamily="34" charset="-34"/>
                <a:cs typeface="TH Niramit AS" panose="02000506000000020004" pitchFamily="2" charset="-34"/>
              </a:rPr>
              <a:t>D</a:t>
            </a:r>
            <a:r>
              <a:rPr lang="en-US" sz="3600" b="1" dirty="0">
                <a:effectLst/>
                <a:latin typeface="TH Niramit AS" panose="02000506000000020004" pitchFamily="2" charset="-34"/>
                <a:ea typeface="Cordia New" panose="020B0304020202020204" pitchFamily="34" charset="-34"/>
                <a:cs typeface="TH Niramit AS" panose="02000506000000020004" pitchFamily="2" charset="-34"/>
              </a:rPr>
              <a:t>esign</a:t>
            </a:r>
            <a:br>
              <a:rPr lang="en-US" sz="3600" dirty="0">
                <a:effectLst/>
                <a:latin typeface="TH Niramit AS" panose="02000506000000020004" pitchFamily="2" charset="-34"/>
                <a:ea typeface="Cordia New" panose="020B0304020202020204" pitchFamily="34" charset="-34"/>
                <a:cs typeface="TH Niramit AS" panose="02000506000000020004" pitchFamily="2" charset="-34"/>
              </a:rPr>
            </a:br>
            <a:endParaRPr lang="th-TH" sz="6000" dirty="0">
              <a:latin typeface="TH Niramit AS" panose="02000506000000020004" pitchFamily="2" charset="-34"/>
              <a:cs typeface="TH Niramit AS" panose="02000506000000020004" pitchFamily="2" charset="-34"/>
            </a:endParaRPr>
          </a:p>
        </p:txBody>
      </p:sp>
      <p:sp>
        <p:nvSpPr>
          <p:cNvPr id="5" name="Content Placeholder 4">
            <a:extLst>
              <a:ext uri="{FF2B5EF4-FFF2-40B4-BE49-F238E27FC236}">
                <a16:creationId xmlns:a16="http://schemas.microsoft.com/office/drawing/2014/main" id="{B09D7499-A927-2024-9DD0-93A23A917B3A}"/>
              </a:ext>
            </a:extLst>
          </p:cNvPr>
          <p:cNvSpPr>
            <a:spLocks noGrp="1"/>
          </p:cNvSpPr>
          <p:nvPr>
            <p:ph idx="1"/>
          </p:nvPr>
        </p:nvSpPr>
        <p:spPr>
          <a:xfrm>
            <a:off x="1672388" y="769349"/>
            <a:ext cx="9601200" cy="3581400"/>
          </a:xfrm>
        </p:spPr>
        <p:txBody>
          <a:bodyPr/>
          <a:lstStyle/>
          <a:p>
            <a:pPr indent="0" algn="thaiDist">
              <a:buNone/>
            </a:pPr>
            <a:r>
              <a:rPr lang="en-US" sz="1800" b="1" dirty="0">
                <a:effectLst/>
                <a:latin typeface="Angsana New" panose="02020603050405020304" pitchFamily="18" charset="-34"/>
                <a:ea typeface="Cordia New" panose="020B0304020202020204" pitchFamily="34" charset="-34"/>
                <a:cs typeface="Cordia New" panose="020B0304020202020204" pitchFamily="34" charset="-34"/>
              </a:rPr>
              <a:t>1</a:t>
            </a:r>
            <a:r>
              <a:rPr lang="en-US" sz="1800" b="1" dirty="0">
                <a:effectLst/>
                <a:latin typeface="TH Niramit AS" panose="02000506000000020004" pitchFamily="2" charset="-34"/>
                <a:ea typeface="Cordia New" panose="020B0304020202020204" pitchFamily="34" charset="-34"/>
                <a:cs typeface="TH Niramit AS" panose="02000506000000020004" pitchFamily="2" charset="-34"/>
              </a:rPr>
              <a:t>. </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randomized control</a:t>
            </a:r>
            <a:r>
              <a:rPr lang="th-TH" sz="1800" b="1" spc="30" dirty="0">
                <a:effectLst/>
                <a:latin typeface="TH Niramit AS" panose="02000506000000020004" pitchFamily="2" charset="-34"/>
                <a:ea typeface="Cordia New" panose="020B0304020202020204" pitchFamily="34" charset="-34"/>
                <a:cs typeface="TH Niramit AS" panose="02000506000000020004" pitchFamily="2" charset="-34"/>
              </a:rPr>
              <a:t>-</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group pre-test</a:t>
            </a:r>
            <a:r>
              <a:rPr lang="th-TH" sz="1800" b="1" spc="30" dirty="0">
                <a:effectLst/>
                <a:latin typeface="TH Niramit AS" panose="02000506000000020004" pitchFamily="2" charset="-34"/>
                <a:ea typeface="Cordia New" panose="020B0304020202020204" pitchFamily="34" charset="-34"/>
                <a:cs typeface="TH Niramit AS" panose="02000506000000020004" pitchFamily="2" charset="-34"/>
              </a:rPr>
              <a:t>-</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post-test design) </a:t>
            </a:r>
            <a:endParaRPr lang="en-US" sz="1800" dirty="0">
              <a:effectLst/>
              <a:latin typeface="TH Niramit AS" panose="02000506000000020004" pitchFamily="2" charset="-34"/>
              <a:ea typeface="Cordia New" panose="020B0304020202020204" pitchFamily="34" charset="-34"/>
              <a:cs typeface="TH Niramit AS" panose="02000506000000020004" pitchFamily="2" charset="-34"/>
            </a:endParaRPr>
          </a:p>
        </p:txBody>
      </p:sp>
      <p:pic>
        <p:nvPicPr>
          <p:cNvPr id="7" name="Picture 6">
            <a:extLst>
              <a:ext uri="{FF2B5EF4-FFF2-40B4-BE49-F238E27FC236}">
                <a16:creationId xmlns:a16="http://schemas.microsoft.com/office/drawing/2014/main" id="{34A278E9-072F-EA76-3683-C6ADE25A5016}"/>
              </a:ext>
            </a:extLst>
          </p:cNvPr>
          <p:cNvPicPr>
            <a:picLocks noChangeAspect="1"/>
          </p:cNvPicPr>
          <p:nvPr/>
        </p:nvPicPr>
        <p:blipFill>
          <a:blip r:embed="rId2"/>
          <a:stretch>
            <a:fillRect/>
          </a:stretch>
        </p:blipFill>
        <p:spPr>
          <a:xfrm>
            <a:off x="2010136" y="1089728"/>
            <a:ext cx="8171727" cy="1288211"/>
          </a:xfrm>
          <a:prstGeom prst="rect">
            <a:avLst/>
          </a:prstGeom>
        </p:spPr>
      </p:pic>
      <p:sp>
        <p:nvSpPr>
          <p:cNvPr id="9" name="TextBox 8">
            <a:extLst>
              <a:ext uri="{FF2B5EF4-FFF2-40B4-BE49-F238E27FC236}">
                <a16:creationId xmlns:a16="http://schemas.microsoft.com/office/drawing/2014/main" id="{BA029C9E-EB2B-3829-D7C0-75AF7A2F5041}"/>
              </a:ext>
            </a:extLst>
          </p:cNvPr>
          <p:cNvSpPr txBox="1"/>
          <p:nvPr/>
        </p:nvSpPr>
        <p:spPr>
          <a:xfrm>
            <a:off x="1864924" y="2386257"/>
            <a:ext cx="8462150" cy="369332"/>
          </a:xfrm>
          <a:prstGeom prst="rect">
            <a:avLst/>
          </a:prstGeom>
          <a:noFill/>
        </p:spPr>
        <p:txBody>
          <a:bodyPr wrap="square">
            <a:spAutoFit/>
          </a:bodyPr>
          <a:lstStyle/>
          <a:p>
            <a:pPr algn="thaiDist"/>
            <a:r>
              <a:rPr lang="th-TH" b="1" spc="30" dirty="0">
                <a:latin typeface="TH Niramit AS" panose="02000506000000020004" pitchFamily="2" charset="-34"/>
                <a:ea typeface="Cordia New" panose="020B0304020202020204" pitchFamily="34" charset="-34"/>
                <a:cs typeface="TH Niramit AS" panose="02000506000000020004" pitchFamily="2" charset="-34"/>
              </a:rPr>
              <a:t> </a:t>
            </a:r>
            <a:r>
              <a:rPr lang="en-US" b="1" spc="30" dirty="0">
                <a:latin typeface="TH Niramit AS" panose="02000506000000020004" pitchFamily="2" charset="-34"/>
                <a:ea typeface="Cordia New" panose="020B0304020202020204" pitchFamily="34" charset="-34"/>
                <a:cs typeface="TH Niramit AS" panose="02000506000000020004" pitchFamily="2" charset="-34"/>
              </a:rPr>
              <a:t>2.</a:t>
            </a:r>
            <a:r>
              <a:rPr lang="th-TH" sz="1800" b="1" spc="30" dirty="0">
                <a:effectLst/>
                <a:latin typeface="TH Niramit AS" panose="02000506000000020004" pitchFamily="2" charset="-34"/>
                <a:ea typeface="Cordia New" panose="020B0304020202020204" pitchFamily="34" charset="-34"/>
                <a:cs typeface="TH Niramit AS" panose="02000506000000020004" pitchFamily="2" charset="-34"/>
              </a:rPr>
              <a:t> </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randomized control</a:t>
            </a:r>
            <a:r>
              <a:rPr lang="th-TH" sz="1800" b="1" spc="30" dirty="0">
                <a:effectLst/>
                <a:latin typeface="TH Niramit AS" panose="02000506000000020004" pitchFamily="2" charset="-34"/>
                <a:ea typeface="Cordia New" panose="020B0304020202020204" pitchFamily="34" charset="-34"/>
                <a:cs typeface="TH Niramit AS" panose="02000506000000020004" pitchFamily="2" charset="-34"/>
              </a:rPr>
              <a:t>-</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group post-test</a:t>
            </a:r>
            <a:r>
              <a:rPr lang="th-TH" sz="1800" b="1" spc="30" dirty="0">
                <a:effectLst/>
                <a:latin typeface="TH Niramit AS" panose="02000506000000020004" pitchFamily="2" charset="-34"/>
                <a:ea typeface="Cordia New" panose="020B0304020202020204" pitchFamily="34" charset="-34"/>
                <a:cs typeface="TH Niramit AS" panose="02000506000000020004" pitchFamily="2" charset="-34"/>
              </a:rPr>
              <a:t>-</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only designs</a:t>
            </a:r>
            <a:endParaRPr lang="en-US" sz="1800" dirty="0">
              <a:effectLst/>
              <a:latin typeface="TH Niramit AS" panose="02000506000000020004" pitchFamily="2" charset="-34"/>
              <a:ea typeface="Cordia New" panose="020B0304020202020204" pitchFamily="34" charset="-34"/>
              <a:cs typeface="TH Niramit AS" panose="02000506000000020004" pitchFamily="2" charset="-34"/>
            </a:endParaRPr>
          </a:p>
        </p:txBody>
      </p:sp>
      <p:pic>
        <p:nvPicPr>
          <p:cNvPr id="11" name="Picture 10">
            <a:extLst>
              <a:ext uri="{FF2B5EF4-FFF2-40B4-BE49-F238E27FC236}">
                <a16:creationId xmlns:a16="http://schemas.microsoft.com/office/drawing/2014/main" id="{9A460443-256F-0BA0-C36D-33A390A1379F}"/>
              </a:ext>
            </a:extLst>
          </p:cNvPr>
          <p:cNvPicPr>
            <a:picLocks noChangeAspect="1"/>
          </p:cNvPicPr>
          <p:nvPr/>
        </p:nvPicPr>
        <p:blipFill>
          <a:blip r:embed="rId3"/>
          <a:stretch>
            <a:fillRect/>
          </a:stretch>
        </p:blipFill>
        <p:spPr>
          <a:xfrm>
            <a:off x="1936715" y="3060545"/>
            <a:ext cx="8086074" cy="1207698"/>
          </a:xfrm>
          <a:prstGeom prst="rect">
            <a:avLst/>
          </a:prstGeom>
        </p:spPr>
      </p:pic>
      <p:sp>
        <p:nvSpPr>
          <p:cNvPr id="13" name="TextBox 12">
            <a:extLst>
              <a:ext uri="{FF2B5EF4-FFF2-40B4-BE49-F238E27FC236}">
                <a16:creationId xmlns:a16="http://schemas.microsoft.com/office/drawing/2014/main" id="{C76ACDE0-BD96-5AE7-0CCC-CC7CD4397536}"/>
              </a:ext>
            </a:extLst>
          </p:cNvPr>
          <p:cNvSpPr txBox="1"/>
          <p:nvPr/>
        </p:nvSpPr>
        <p:spPr>
          <a:xfrm>
            <a:off x="1478218" y="4268243"/>
            <a:ext cx="8703645" cy="369332"/>
          </a:xfrm>
          <a:prstGeom prst="rect">
            <a:avLst/>
          </a:prstGeom>
          <a:noFill/>
        </p:spPr>
        <p:txBody>
          <a:bodyPr wrap="square">
            <a:spAutoFit/>
          </a:bodyPr>
          <a:lstStyle/>
          <a:p>
            <a:pPr indent="457200" algn="thaiDist"/>
            <a:r>
              <a:rPr lang="en-US" sz="1800" b="1" dirty="0">
                <a:effectLst/>
                <a:latin typeface="Angsana New" panose="02020603050405020304" pitchFamily="18" charset="-34"/>
                <a:ea typeface="Cordia New" panose="020B0304020202020204" pitchFamily="34" charset="-34"/>
                <a:cs typeface="Cordia New" panose="020B0304020202020204" pitchFamily="34" charset="-34"/>
              </a:rPr>
              <a:t>3.</a:t>
            </a:r>
            <a:r>
              <a:rPr lang="th-TH" sz="1800" b="1" dirty="0">
                <a:effectLst/>
                <a:latin typeface="Angsana New" panose="02020603050405020304" pitchFamily="18" charset="-34"/>
                <a:ea typeface="Cordia New" panose="020B0304020202020204" pitchFamily="34" charset="-34"/>
                <a:cs typeface="Cordia New" panose="020B0304020202020204" pitchFamily="34" charset="-34"/>
              </a:rPr>
              <a:t> </a:t>
            </a:r>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randomized Solomon four</a:t>
            </a:r>
            <a:r>
              <a:rPr lang="th-TH" sz="1800" b="1" spc="30" dirty="0">
                <a:effectLst/>
                <a:latin typeface="Angsana New" panose="02020603050405020304" pitchFamily="18" charset="-34"/>
                <a:ea typeface="Cordia New" panose="020B0304020202020204" pitchFamily="34" charset="-34"/>
                <a:cs typeface="Cordia New" panose="020B0304020202020204" pitchFamily="34" charset="-34"/>
              </a:rPr>
              <a:t>-</a:t>
            </a:r>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group designs</a:t>
            </a:r>
            <a:endParaRPr lang="en-US" sz="1800" dirty="0">
              <a:effectLst/>
              <a:latin typeface="Cordia New" panose="020B0304020202020204" pitchFamily="34" charset="-34"/>
              <a:ea typeface="Cordia New" panose="020B0304020202020204" pitchFamily="34" charset="-34"/>
              <a:cs typeface="Cordia New" panose="020B0304020202020204" pitchFamily="34" charset="-34"/>
            </a:endParaRPr>
          </a:p>
        </p:txBody>
      </p:sp>
      <p:pic>
        <p:nvPicPr>
          <p:cNvPr id="15" name="Picture 14">
            <a:extLst>
              <a:ext uri="{FF2B5EF4-FFF2-40B4-BE49-F238E27FC236}">
                <a16:creationId xmlns:a16="http://schemas.microsoft.com/office/drawing/2014/main" id="{D930FEEE-43BD-192E-C496-4714BFFFFC82}"/>
              </a:ext>
            </a:extLst>
          </p:cNvPr>
          <p:cNvPicPr>
            <a:picLocks noChangeAspect="1"/>
          </p:cNvPicPr>
          <p:nvPr/>
        </p:nvPicPr>
        <p:blipFill>
          <a:blip r:embed="rId4"/>
          <a:stretch>
            <a:fillRect/>
          </a:stretch>
        </p:blipFill>
        <p:spPr>
          <a:xfrm>
            <a:off x="1936715" y="4671128"/>
            <a:ext cx="8032830" cy="2110596"/>
          </a:xfrm>
          <a:prstGeom prst="rect">
            <a:avLst/>
          </a:prstGeom>
        </p:spPr>
      </p:pic>
    </p:spTree>
    <p:extLst>
      <p:ext uri="{BB962C8B-B14F-4D97-AF65-F5344CB8AC3E}">
        <p14:creationId xmlns:p14="http://schemas.microsoft.com/office/powerpoint/2010/main" val="2748640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E9771E8-ABC0-EAB1-83AC-BF1159277D3D}"/>
              </a:ext>
            </a:extLst>
          </p:cNvPr>
          <p:cNvSpPr>
            <a:spLocks noGrp="1"/>
          </p:cNvSpPr>
          <p:nvPr>
            <p:ph type="title"/>
          </p:nvPr>
        </p:nvSpPr>
        <p:spPr/>
        <p:txBody>
          <a:bodyPr/>
          <a:lstStyle/>
          <a:p>
            <a:pPr algn="ct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True Experimental </a:t>
            </a:r>
            <a:r>
              <a:rPr lang="en-US" sz="4400" b="1" dirty="0">
                <a:latin typeface="Times New Roman" panose="02020603050405020304" pitchFamily="18" charset="0"/>
                <a:ea typeface="Cordia New" panose="020B0304020202020204" pitchFamily="34" charset="-34"/>
                <a:cs typeface="Times New Roman" panose="02020603050405020304" pitchFamily="18" charset="0"/>
              </a:rPr>
              <a:t>R</a:t>
            </a: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esearch </a:t>
            </a:r>
            <a:r>
              <a:rPr lang="en-US" sz="4400" b="1" dirty="0">
                <a:latin typeface="Times New Roman" panose="02020603050405020304" pitchFamily="18" charset="0"/>
                <a:ea typeface="Cordia New" panose="020B0304020202020204" pitchFamily="34" charset="-34"/>
                <a:cs typeface="Times New Roman" panose="02020603050405020304" pitchFamily="18" charset="0"/>
              </a:rPr>
              <a:t>D</a:t>
            </a: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esign</a:t>
            </a:r>
            <a:endParaRPr lang="th-TH" dirty="0">
              <a:latin typeface="Times New Roman" panose="02020603050405020304" pitchFamily="18" charset="0"/>
            </a:endParaRPr>
          </a:p>
        </p:txBody>
      </p:sp>
      <p:sp>
        <p:nvSpPr>
          <p:cNvPr id="5" name="Content Placeholder 4">
            <a:extLst>
              <a:ext uri="{FF2B5EF4-FFF2-40B4-BE49-F238E27FC236}">
                <a16:creationId xmlns:a16="http://schemas.microsoft.com/office/drawing/2014/main" id="{D33E11F3-E907-7821-B314-A61A72B5833F}"/>
              </a:ext>
            </a:extLst>
          </p:cNvPr>
          <p:cNvSpPr>
            <a:spLocks noGrp="1"/>
          </p:cNvSpPr>
          <p:nvPr>
            <p:ph idx="1"/>
          </p:nvPr>
        </p:nvSpPr>
        <p:spPr>
          <a:xfrm>
            <a:off x="1371600" y="1638300"/>
            <a:ext cx="9601200" cy="3581400"/>
          </a:xfrm>
        </p:spPr>
        <p:txBody>
          <a:bodyPr>
            <a:normAutofit fontScale="77500" lnSpcReduction="20000"/>
          </a:bodyPr>
          <a:lstStyle/>
          <a:p>
            <a:r>
              <a:rPr lang="en-US" sz="2400" dirty="0">
                <a:latin typeface="Times New Roman" panose="02020603050405020304" pitchFamily="18" charset="0"/>
                <a:cs typeface="Times New Roman" panose="02020603050405020304" pitchFamily="18" charset="0"/>
              </a:rPr>
              <a:t>4. Factorial design  is a study where more than one independent variable has an effect on the dependent variable. It is an extension of the research method from the mentioned model by adding a sample group, added many more experiments, including sub-levels of each experiment. This will increase external validity. This makes it possible to expand the conclusions more widely.         </a:t>
            </a:r>
          </a:p>
          <a:p>
            <a:r>
              <a:rPr lang="en-US" sz="2400" dirty="0">
                <a:latin typeface="Times New Roman" panose="02020603050405020304" pitchFamily="18" charset="0"/>
                <a:cs typeface="Times New Roman" panose="02020603050405020304" pitchFamily="18" charset="0"/>
              </a:rPr>
              <a:t>In factorial research Samples will be entered into the study at random. It can be classified into several sub-models depending on the number of factors or levels of each factor. which is the independent variable that the researcher wants to study, generally has 3 main forms as follows</a:t>
            </a:r>
          </a:p>
          <a:p>
            <a:r>
              <a:rPr lang="en-US" sz="2400" dirty="0">
                <a:latin typeface="Times New Roman" panose="02020603050405020304" pitchFamily="18" charset="0"/>
                <a:cs typeface="Times New Roman" panose="02020603050405020304" pitchFamily="18" charset="0"/>
              </a:rPr>
              <a:t>       Completely Randomized Factorial Design</a:t>
            </a:r>
          </a:p>
          <a:p>
            <a:r>
              <a:rPr lang="en-US" sz="2400" dirty="0">
                <a:latin typeface="Times New Roman" panose="02020603050405020304" pitchFamily="18" charset="0"/>
                <a:cs typeface="Times New Roman" panose="02020603050405020304" pitchFamily="18" charset="0"/>
              </a:rPr>
              <a:t>       Factorial design with incomplete randomization, block design (Randomized Block Design)</a:t>
            </a:r>
          </a:p>
          <a:p>
            <a:r>
              <a:rPr lang="en-US" sz="2400" dirty="0">
                <a:latin typeface="Times New Roman" panose="02020603050405020304" pitchFamily="18" charset="0"/>
                <a:cs typeface="Times New Roman" panose="02020603050405020304" pitchFamily="18" charset="0"/>
              </a:rPr>
              <a:t>       Factorial design with repeated measures design.</a:t>
            </a:r>
            <a:endParaRPr lang="th-TH" dirty="0">
              <a:latin typeface="Times New Roman" panose="02020603050405020304" pitchFamily="18" charset="0"/>
              <a:cs typeface="TH Niramit AS" panose="02000506000000020004" pitchFamily="2" charset="-34"/>
            </a:endParaRPr>
          </a:p>
        </p:txBody>
      </p:sp>
    </p:spTree>
    <p:extLst>
      <p:ext uri="{BB962C8B-B14F-4D97-AF65-F5344CB8AC3E}">
        <p14:creationId xmlns:p14="http://schemas.microsoft.com/office/powerpoint/2010/main" val="4156913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39596576-E98B-8B91-7F26-FF0E27C1E29D}"/>
              </a:ext>
            </a:extLst>
          </p:cNvPr>
          <p:cNvSpPr>
            <a:spLocks noGrp="1"/>
          </p:cNvSpPr>
          <p:nvPr>
            <p:ph type="title"/>
          </p:nvPr>
        </p:nvSpPr>
        <p:spPr/>
        <p:txBody>
          <a:bodyPr>
            <a:normAutofit fontScale="90000"/>
          </a:bodyPr>
          <a:lstStyle/>
          <a:p>
            <a:r>
              <a:rPr lang="en-US" sz="3600" b="1" spc="30" dirty="0">
                <a:effectLst/>
                <a:latin typeface="Times New Roman" panose="02020603050405020304" pitchFamily="18" charset="0"/>
                <a:ea typeface="Cordia New" panose="020B0304020202020204" pitchFamily="34" charset="-34"/>
                <a:cs typeface="Times New Roman" panose="02020603050405020304" pitchFamily="18" charset="0"/>
              </a:rPr>
              <a:t>Important characteristics of all 3 types of experimental research</a:t>
            </a:r>
            <a:br>
              <a:rPr lang="en-US" sz="3600" dirty="0">
                <a:effectLst/>
                <a:latin typeface="Times New Roman" panose="02020603050405020304" pitchFamily="18" charset="0"/>
                <a:ea typeface="Cordia New" panose="020B0304020202020204" pitchFamily="34" charset="-34"/>
                <a:cs typeface="Times New Roman" panose="02020603050405020304" pitchFamily="18" charset="0"/>
              </a:rPr>
            </a:br>
            <a:endParaRPr lang="th-TH" sz="6600" dirty="0">
              <a:latin typeface="Times New Roman" panose="02020603050405020304" pitchFamily="18" charset="0"/>
              <a:cs typeface="TH Niramit AS" panose="02000506000000020004" pitchFamily="2" charset="-34"/>
            </a:endParaRPr>
          </a:p>
        </p:txBody>
      </p:sp>
      <p:graphicFrame>
        <p:nvGraphicFramePr>
          <p:cNvPr id="4" name="Content Placeholder 3">
            <a:extLst>
              <a:ext uri="{FF2B5EF4-FFF2-40B4-BE49-F238E27FC236}">
                <a16:creationId xmlns:a16="http://schemas.microsoft.com/office/drawing/2014/main" id="{D3B6168C-74A0-CD84-D8F5-9E8D71123B23}"/>
              </a:ext>
            </a:extLst>
          </p:cNvPr>
          <p:cNvGraphicFramePr>
            <a:graphicFrameLocks noGrp="1"/>
          </p:cNvGraphicFramePr>
          <p:nvPr>
            <p:ph idx="1"/>
            <p:extLst>
              <p:ext uri="{D42A27DB-BD31-4B8C-83A1-F6EECF244321}">
                <p14:modId xmlns:p14="http://schemas.microsoft.com/office/powerpoint/2010/main" val="2067370823"/>
              </p:ext>
            </p:extLst>
          </p:nvPr>
        </p:nvGraphicFramePr>
        <p:xfrm>
          <a:off x="1461052" y="2067340"/>
          <a:ext cx="9601200" cy="3747052"/>
        </p:xfrm>
        <a:graphic>
          <a:graphicData uri="http://schemas.openxmlformats.org/drawingml/2006/table">
            <a:tbl>
              <a:tblPr firstRow="1" bandRow="1">
                <a:tableStyleId>{5C22544A-7EE6-4342-B048-85BDC9FD1C3A}</a:tableStyleId>
              </a:tblPr>
              <a:tblGrid>
                <a:gridCol w="2400300">
                  <a:extLst>
                    <a:ext uri="{9D8B030D-6E8A-4147-A177-3AD203B41FA5}">
                      <a16:colId xmlns:a16="http://schemas.microsoft.com/office/drawing/2014/main" val="498762149"/>
                    </a:ext>
                  </a:extLst>
                </a:gridCol>
                <a:gridCol w="2400300">
                  <a:extLst>
                    <a:ext uri="{9D8B030D-6E8A-4147-A177-3AD203B41FA5}">
                      <a16:colId xmlns:a16="http://schemas.microsoft.com/office/drawing/2014/main" val="1471513352"/>
                    </a:ext>
                  </a:extLst>
                </a:gridCol>
                <a:gridCol w="2400300">
                  <a:extLst>
                    <a:ext uri="{9D8B030D-6E8A-4147-A177-3AD203B41FA5}">
                      <a16:colId xmlns:a16="http://schemas.microsoft.com/office/drawing/2014/main" val="440916777"/>
                    </a:ext>
                  </a:extLst>
                </a:gridCol>
                <a:gridCol w="2400300">
                  <a:extLst>
                    <a:ext uri="{9D8B030D-6E8A-4147-A177-3AD203B41FA5}">
                      <a16:colId xmlns:a16="http://schemas.microsoft.com/office/drawing/2014/main" val="1377357905"/>
                    </a:ext>
                  </a:extLst>
                </a:gridCol>
              </a:tblGrid>
              <a:tr h="936763">
                <a:tc>
                  <a:txBody>
                    <a:bodyPr/>
                    <a:lstStyle/>
                    <a:p>
                      <a:r>
                        <a:rPr lang="en-US" dirty="0">
                          <a:latin typeface="Times New Roman" panose="02020603050405020304" pitchFamily="18" charset="0"/>
                          <a:cs typeface="Times New Roman" panose="02020603050405020304" pitchFamily="18" charset="0"/>
                        </a:rPr>
                        <a:t>Experimental Research Model</a:t>
                      </a:r>
                      <a:endParaRPr lang="th-TH" dirty="0">
                        <a:latin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Randomization</a:t>
                      </a:r>
                      <a:endParaRPr lang="th-TH" dirty="0">
                        <a:latin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Control Group</a:t>
                      </a:r>
                      <a:endParaRPr lang="th-TH" dirty="0">
                        <a:latin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Treatment</a:t>
                      </a:r>
                      <a:endParaRPr lang="th-TH" dirty="0">
                        <a:latin typeface="Times New Roman" panose="02020603050405020304" pitchFamily="18" charset="0"/>
                      </a:endParaRPr>
                    </a:p>
                  </a:txBody>
                  <a:tcPr/>
                </a:tc>
                <a:extLst>
                  <a:ext uri="{0D108BD9-81ED-4DB2-BD59-A6C34878D82A}">
                    <a16:rowId xmlns:a16="http://schemas.microsoft.com/office/drawing/2014/main" val="2606214240"/>
                  </a:ext>
                </a:extLst>
              </a:tr>
              <a:tr h="936763">
                <a:tc>
                  <a:txBody>
                    <a:bodyPr/>
                    <a:lstStyle/>
                    <a:p>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Pre-Experimental </a:t>
                      </a:r>
                      <a:r>
                        <a:rPr lang="en-US" b="1" dirty="0">
                          <a:latin typeface="Times New Roman" panose="02020603050405020304" pitchFamily="18" charset="0"/>
                          <a:ea typeface="Calibri" panose="020F0502020204030204" pitchFamily="34" charset="0"/>
                          <a:cs typeface="Times New Roman" panose="02020603050405020304" pitchFamily="18" charset="0"/>
                        </a:rPr>
                        <a:t>R</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esearch </a:t>
                      </a:r>
                      <a:r>
                        <a:rPr lang="en-US" b="1" dirty="0">
                          <a:latin typeface="Times New Roman" panose="02020603050405020304" pitchFamily="18" charset="0"/>
                          <a:ea typeface="Calibri" panose="020F0502020204030204" pitchFamily="34" charset="0"/>
                          <a:cs typeface="Times New Roman" panose="02020603050405020304" pitchFamily="18" charset="0"/>
                        </a:rPr>
                        <a:t>D</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esign</a:t>
                      </a:r>
                      <a:endParaRPr lang="th-TH" dirty="0">
                        <a:latin typeface="Times New Roman" panose="02020603050405020304" pitchFamily="18" charset="0"/>
                      </a:endParaRPr>
                    </a:p>
                  </a:txBody>
                  <a:tcPr/>
                </a:tc>
                <a:tc>
                  <a:txBody>
                    <a:bodyPr/>
                    <a:lstStyle/>
                    <a:p>
                      <a:pPr algn="ctr"/>
                      <a:r>
                        <a:rPr lang="en-US" dirty="0">
                          <a:latin typeface="Times New Roman" panose="02020603050405020304" pitchFamily="18" charset="0"/>
                          <a:cs typeface="Times New Roman" panose="02020603050405020304" pitchFamily="18" charset="0"/>
                        </a:rPr>
                        <a:t>-</a:t>
                      </a:r>
                      <a:endParaRPr lang="th-TH" dirty="0">
                        <a:latin typeface="Times New Roman" panose="02020603050405020304" pitchFamily="18" charset="0"/>
                      </a:endParaRPr>
                    </a:p>
                  </a:txBody>
                  <a:tcPr/>
                </a:tc>
                <a:tc>
                  <a:txBody>
                    <a:bodyPr/>
                    <a:lstStyle/>
                    <a:p>
                      <a:pPr algn="ctr"/>
                      <a:r>
                        <a:rPr lang="en-US" dirty="0">
                          <a:latin typeface="Times New Roman" panose="02020603050405020304" pitchFamily="18" charset="0"/>
                          <a:cs typeface="Times New Roman" panose="02020603050405020304" pitchFamily="18" charset="0"/>
                        </a:rPr>
                        <a:t>-</a:t>
                      </a:r>
                      <a:endParaRPr lang="th-TH" dirty="0">
                        <a:latin typeface="Times New Roman" panose="02020603050405020304" pitchFamily="18" charset="0"/>
                      </a:endParaRPr>
                    </a:p>
                  </a:txBody>
                  <a:tcPr/>
                </a:tc>
                <a:tc>
                  <a:txBody>
                    <a:bodyPr/>
                    <a:lstStyle/>
                    <a:p>
                      <a:pPr algn="ct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txBody>
                  <a:tcPr/>
                </a:tc>
                <a:extLst>
                  <a:ext uri="{0D108BD9-81ED-4DB2-BD59-A6C34878D82A}">
                    <a16:rowId xmlns:a16="http://schemas.microsoft.com/office/drawing/2014/main" val="1988975295"/>
                  </a:ext>
                </a:extLst>
              </a:tr>
              <a:tr h="936763">
                <a:tc>
                  <a:txBody>
                    <a:bodyPr/>
                    <a:lstStyle/>
                    <a:p>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Quasi-Experimental </a:t>
                      </a:r>
                      <a:r>
                        <a:rPr lang="en-US" sz="1800" b="1" dirty="0">
                          <a:latin typeface="Times New Roman" panose="02020603050405020304" pitchFamily="18" charset="0"/>
                          <a:ea typeface="Cordia New" panose="020B0304020202020204" pitchFamily="34" charset="-34"/>
                          <a:cs typeface="Times New Roman" panose="02020603050405020304" pitchFamily="18" charset="0"/>
                        </a:rPr>
                        <a:t>R</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esearch </a:t>
                      </a:r>
                      <a:r>
                        <a:rPr lang="en-US" sz="1800" b="1" dirty="0">
                          <a:latin typeface="Times New Roman" panose="02020603050405020304" pitchFamily="18" charset="0"/>
                          <a:ea typeface="Cordia New" panose="020B0304020202020204" pitchFamily="34" charset="-34"/>
                          <a:cs typeface="Times New Roman" panose="02020603050405020304" pitchFamily="18" charset="0"/>
                        </a:rPr>
                        <a:t>D</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esign</a:t>
                      </a:r>
                      <a:endParaRPr lang="th-TH" dirty="0">
                        <a:latin typeface="Times New Roman" panose="02020603050405020304" pitchFamily="18" charset="0"/>
                      </a:endParaRPr>
                    </a:p>
                  </a:txBody>
                  <a:tcPr/>
                </a:tc>
                <a:tc>
                  <a:txBody>
                    <a:bodyPr/>
                    <a:lstStyle/>
                    <a:p>
                      <a:pPr algn="ctr"/>
                      <a:r>
                        <a:rPr lang="en-US" dirty="0">
                          <a:latin typeface="Times New Roman" panose="02020603050405020304" pitchFamily="18" charset="0"/>
                          <a:cs typeface="Times New Roman" panose="02020603050405020304" pitchFamily="18" charset="0"/>
                        </a:rPr>
                        <a:t>-</a:t>
                      </a:r>
                      <a:endParaRPr lang="th-TH" dirty="0">
                        <a:latin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p>
                      <a:pPr algn="ctr"/>
                      <a:endParaRPr lang="th-TH" dirty="0">
                        <a:latin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p>
                      <a:pPr algn="ctr"/>
                      <a:endParaRPr lang="th-TH" dirty="0">
                        <a:latin typeface="Times New Roman" panose="02020603050405020304" pitchFamily="18" charset="0"/>
                      </a:endParaRPr>
                    </a:p>
                  </a:txBody>
                  <a:tcPr/>
                </a:tc>
                <a:extLst>
                  <a:ext uri="{0D108BD9-81ED-4DB2-BD59-A6C34878D82A}">
                    <a16:rowId xmlns:a16="http://schemas.microsoft.com/office/drawing/2014/main" val="4024478086"/>
                  </a:ext>
                </a:extLst>
              </a:tr>
              <a:tr h="936763">
                <a:tc>
                  <a:txBody>
                    <a:bodyPr/>
                    <a:lstStyle/>
                    <a:p>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True Experimental </a:t>
                      </a:r>
                      <a:r>
                        <a:rPr lang="en-US" sz="1800" b="1" dirty="0">
                          <a:latin typeface="Times New Roman" panose="02020603050405020304" pitchFamily="18" charset="0"/>
                          <a:ea typeface="Cordia New" panose="020B0304020202020204" pitchFamily="34" charset="-34"/>
                          <a:cs typeface="Times New Roman" panose="02020603050405020304" pitchFamily="18" charset="0"/>
                        </a:rPr>
                        <a:t>R</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esearch </a:t>
                      </a:r>
                      <a:r>
                        <a:rPr lang="en-US" sz="1800" b="1" dirty="0">
                          <a:latin typeface="Times New Roman" panose="02020603050405020304" pitchFamily="18" charset="0"/>
                          <a:ea typeface="Cordia New" panose="020B0304020202020204" pitchFamily="34" charset="-34"/>
                          <a:cs typeface="Times New Roman" panose="02020603050405020304" pitchFamily="18" charset="0"/>
                        </a:rPr>
                        <a:t>D</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esign</a:t>
                      </a:r>
                      <a:endParaRPr lang="th-TH" dirty="0">
                        <a:latin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p>
                      <a:pPr algn="ctr"/>
                      <a:endParaRPr lang="th-TH" dirty="0">
                        <a:latin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p>
                      <a:pPr algn="ctr"/>
                      <a:endParaRPr lang="th-TH" dirty="0">
                        <a:latin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p>
                      <a:pPr algn="ctr"/>
                      <a:endParaRPr lang="th-TH" dirty="0">
                        <a:latin typeface="Times New Roman" panose="02020603050405020304" pitchFamily="18" charset="0"/>
                      </a:endParaRPr>
                    </a:p>
                  </a:txBody>
                  <a:tcPr/>
                </a:tc>
                <a:extLst>
                  <a:ext uri="{0D108BD9-81ED-4DB2-BD59-A6C34878D82A}">
                    <a16:rowId xmlns:a16="http://schemas.microsoft.com/office/drawing/2014/main" val="2382059876"/>
                  </a:ext>
                </a:extLst>
              </a:tr>
            </a:tbl>
          </a:graphicData>
        </a:graphic>
      </p:graphicFrame>
      <p:sp>
        <p:nvSpPr>
          <p:cNvPr id="7" name="Rectangle 1">
            <a:extLst>
              <a:ext uri="{FF2B5EF4-FFF2-40B4-BE49-F238E27FC236}">
                <a16:creationId xmlns:a16="http://schemas.microsoft.com/office/drawing/2014/main" id="{DF7C876A-BC24-B574-4321-027964DED6C8}"/>
              </a:ext>
            </a:extLst>
          </p:cNvPr>
          <p:cNvSpPr>
            <a:spLocks noChangeArrowheads="1"/>
          </p:cNvSpPr>
          <p:nvPr/>
        </p:nvSpPr>
        <p:spPr bwMode="auto">
          <a:xfrm>
            <a:off x="-4679949" y="377687"/>
            <a:ext cx="172496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th-TH"/>
          </a:p>
        </p:txBody>
      </p:sp>
    </p:spTree>
    <p:extLst>
      <p:ext uri="{BB962C8B-B14F-4D97-AF65-F5344CB8AC3E}">
        <p14:creationId xmlns:p14="http://schemas.microsoft.com/office/powerpoint/2010/main" val="2373116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2D752E-0689-CB51-EF92-BA9FB9E18B6F}"/>
              </a:ext>
            </a:extLst>
          </p:cNvPr>
          <p:cNvSpPr>
            <a:spLocks noGrp="1"/>
          </p:cNvSpPr>
          <p:nvPr>
            <p:ph type="title"/>
          </p:nvPr>
        </p:nvSpPr>
        <p:spPr/>
        <p:txBody>
          <a:bodyPr>
            <a:normAutofit/>
          </a:bodyPr>
          <a:lstStyle/>
          <a:p>
            <a:pPr algn="ctr"/>
            <a:r>
              <a:rPr lang="en-US" sz="3600" dirty="0">
                <a:latin typeface="Times New Roman" panose="02020603050405020304" pitchFamily="18" charset="0"/>
                <a:ea typeface="Calibri" panose="020F0502020204030204" pitchFamily="34" charset="0"/>
                <a:cs typeface="Times New Roman" panose="02020603050405020304" pitchFamily="18" charset="0"/>
              </a:rPr>
              <a:t>N</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on-Experimental </a:t>
            </a:r>
            <a:r>
              <a:rPr lang="en-US" sz="3600" dirty="0">
                <a:latin typeface="Times New Roman" panose="02020603050405020304" pitchFamily="18" charset="0"/>
                <a:ea typeface="Calibri" panose="020F0502020204030204" pitchFamily="34" charset="0"/>
                <a:cs typeface="Times New Roman" panose="02020603050405020304" pitchFamily="18" charset="0"/>
              </a:rPr>
              <a:t>R</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esearch Design</a:t>
            </a:r>
            <a:endParaRPr lang="th-TH" sz="7200"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4D8FC622-819C-0897-3920-CE269B952AAA}"/>
              </a:ext>
            </a:extLst>
          </p:cNvPr>
          <p:cNvSpPr>
            <a:spLocks noGrp="1"/>
          </p:cNvSpPr>
          <p:nvPr>
            <p:ph idx="1"/>
          </p:nvPr>
        </p:nvSpPr>
        <p:spPr/>
        <p:txBody>
          <a:bodyPr/>
          <a:lstStyle/>
          <a:p>
            <a:r>
              <a:rPr lang="en-US" sz="2400" dirty="0">
                <a:latin typeface="Times New Roman" panose="02020603050405020304" pitchFamily="18" charset="0"/>
                <a:ea typeface="Calibri" panose="020F0502020204030204" pitchFamily="34" charset="0"/>
                <a:cs typeface="Times New Roman" panose="02020603050405020304" pitchFamily="18" charset="0"/>
              </a:rPr>
              <a:t> 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on-experimental research), also known as field research or descriptive research can be done in many forms. There are many types, such as historical research, survey research, and correlational research. In this research design researchers must choose a research format consistent with the research question in order for the research results to be accurate and consistent with the research questions.         Descriptive research design is able to answer the research questions. First, researchers must choose what kind of research they will use. Then the variable measurement, sampling and data analysis will be designed to ensure the quality of the research results</a:t>
            </a:r>
            <a:endParaRPr lang="th-TH" dirty="0">
              <a:latin typeface="Times New Roman" panose="02020603050405020304" pitchFamily="18" charset="0"/>
            </a:endParaRPr>
          </a:p>
        </p:txBody>
      </p:sp>
    </p:spTree>
    <p:extLst>
      <p:ext uri="{BB962C8B-B14F-4D97-AF65-F5344CB8AC3E}">
        <p14:creationId xmlns:p14="http://schemas.microsoft.com/office/powerpoint/2010/main" val="1874077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4F5ED92-26F2-999F-2FA2-03C90C83155F}"/>
              </a:ext>
            </a:extLst>
          </p:cNvPr>
          <p:cNvSpPr>
            <a:spLocks noGrp="1"/>
          </p:cNvSpPr>
          <p:nvPr>
            <p:ph type="subTitle" idx="4294967295"/>
          </p:nvPr>
        </p:nvSpPr>
        <p:spPr>
          <a:xfrm>
            <a:off x="2168665" y="1617110"/>
            <a:ext cx="7873551" cy="3994417"/>
          </a:xfrm>
        </p:spPr>
        <p:txBody>
          <a:bodyPr>
            <a:normAutofit fontScale="92500" lnSpcReduction="10000"/>
          </a:bodyPr>
          <a:lstStyle/>
          <a:p>
            <a:r>
              <a:rPr lang="th-TH" dirty="0">
                <a:effectLst/>
                <a:latin typeface="TH Niramit AS" panose="02000506000000020004" pitchFamily="2" charset="-34"/>
                <a:ea typeface="Calibri" panose="020F0502020204030204" pitchFamily="34" charset="0"/>
                <a:cs typeface="TH Niramit AS" panose="02000506000000020004" pitchFamily="2" charset="-34"/>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esearch design  is like a blue print for researchers to use as a guideline in conducting research since the hypothesis define the variables to be studied and determine the relationship structure of the variables in the research. Choose a strategy for collecting data/samples/tools and determine the analysis method To eliminate or reduce discrepancies from complicating variables or other factors in each step that are expected to affect the research being studied in order to get a clear, correct answer, </a:t>
            </a:r>
            <a:r>
              <a:rPr lang="en-US" sz="2800" dirty="0">
                <a:latin typeface="Times New Roman" panose="02020603050405020304" pitchFamily="18" charset="0"/>
                <a:ea typeface="Calibri" panose="020F0502020204030204" pitchFamily="34" charset="0"/>
                <a:cs typeface="Times New Roman" panose="02020603050405020304" pitchFamily="18" charset="0"/>
              </a:rPr>
              <a:t>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ffectively covers, and reliably covers research problems.</a:t>
            </a:r>
            <a:endParaRPr lang="th-TH" dirty="0">
              <a:latin typeface="Times New Roman" panose="02020603050405020304" pitchFamily="18" charset="0"/>
            </a:endParaRPr>
          </a:p>
        </p:txBody>
      </p:sp>
    </p:spTree>
    <p:extLst>
      <p:ext uri="{BB962C8B-B14F-4D97-AF65-F5344CB8AC3E}">
        <p14:creationId xmlns:p14="http://schemas.microsoft.com/office/powerpoint/2010/main" val="4240619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DA60020-0CD5-0023-AF08-6BB509A8AB34}"/>
              </a:ext>
            </a:extLst>
          </p:cNvPr>
          <p:cNvSpPr>
            <a:spLocks noGrp="1"/>
          </p:cNvSpPr>
          <p:nvPr>
            <p:ph type="title"/>
          </p:nvPr>
        </p:nvSpPr>
        <p:spPr/>
        <p:txBody>
          <a:bodyPr/>
          <a:lstStyle/>
          <a:p>
            <a:pPr algn="ct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Survey Research</a:t>
            </a:r>
            <a:endParaRPr lang="th-TH" b="1"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AFB63948-3F4F-798F-D439-B09E1878A882}"/>
              </a:ext>
            </a:extLst>
          </p:cNvPr>
          <p:cNvSpPr>
            <a:spLocks noGrp="1"/>
          </p:cNvSpPr>
          <p:nvPr>
            <p:ph idx="1"/>
          </p:nvPr>
        </p:nvSpPr>
        <p:spPr>
          <a:xfrm>
            <a:off x="1496728" y="1428750"/>
            <a:ext cx="9601200" cy="4933549"/>
          </a:xfrm>
        </p:spPr>
        <p:txBody>
          <a:bodyPr>
            <a:normAutofit fontScale="77500" lnSpcReduction="20000"/>
          </a:bodyPr>
          <a:lstStyle/>
          <a:p>
            <a:pPr marL="342900" lvl="0" indent="-342900" algn="thaiDist">
              <a:buFont typeface="+mj-lt"/>
              <a:buAutoNum type="arabicPeriod"/>
              <a:tabLst>
                <a:tab pos="450215" algn="l"/>
                <a:tab pos="571500" algn="l"/>
                <a:tab pos="628650" algn="l"/>
              </a:tabLst>
            </a:pPr>
            <a:r>
              <a:rPr lang="x-none" sz="1900" dirty="0">
                <a:effectLst/>
                <a:latin typeface="TH Niramit AS" panose="02000506000000020004" pitchFamily="2" charset="-34"/>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Survey is research that aims to study, research, and find facts. Explore the needs of the phenomenon or variables of interest, </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hen describe the conditions or facts of that phenomenon.</a:t>
            </a:r>
          </a:p>
          <a:p>
            <a:pPr marL="342900" lvl="0" indent="-342900" algn="thaiDist">
              <a:buFont typeface="+mj-lt"/>
              <a:buAutoNum type="arabicPeriod"/>
              <a:tabLst>
                <a:tab pos="450215" algn="l"/>
                <a:tab pos="571500" algn="l"/>
                <a:tab pos="62865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Correlation research is research that aims to study the relationship of two or more variables to describe or predict various phenomena that need to be studied.</a:t>
            </a:r>
          </a:p>
          <a:p>
            <a:pPr marL="342900" lvl="0" indent="-342900" algn="thaiDist">
              <a:buFont typeface="+mj-lt"/>
              <a:buAutoNum type="arabicPeriod"/>
              <a:tabLst>
                <a:tab pos="450215" algn="l"/>
                <a:tab pos="571500" algn="l"/>
                <a:tab pos="62865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esearch and development  is research to create or develop innovations.</a:t>
            </a:r>
          </a:p>
          <a:p>
            <a:pPr marL="342900" lvl="0" indent="-342900" algn="thaiDist">
              <a:buFont typeface="+mj-lt"/>
              <a:buAutoNum type="arabicPeriod"/>
              <a:tabLst>
                <a:tab pos="450215" algn="l"/>
                <a:tab pos="571500" algn="l"/>
                <a:tab pos="62865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Prospective research  is research that aims to study the possible or probable trends of a phenomenon or variables that are interested in studying It is a future prediction.</a:t>
            </a:r>
          </a:p>
          <a:p>
            <a:pPr marL="342900" lvl="0" indent="-342900" algn="thaiDist">
              <a:buFont typeface="+mj-lt"/>
              <a:buAutoNum type="arabicPeriod"/>
              <a:tabLst>
                <a:tab pos="450215" algn="l"/>
                <a:tab pos="571500" algn="l"/>
                <a:tab pos="62865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Meta-analysis is a synthesis of many studies that study the same problem but there are different variable definitions/measurements, different designs, sample groups, and different analyses. Then use statistical methods to compare and compile data from those many studies.</a:t>
            </a:r>
          </a:p>
          <a:p>
            <a:pPr marL="342900" lvl="0" indent="-342900" algn="thaiDist">
              <a:buFont typeface="+mj-lt"/>
              <a:buAutoNum type="arabicPeriod"/>
              <a:tabLst>
                <a:tab pos="450215" algn="l"/>
                <a:tab pos="571500" algn="l"/>
                <a:tab pos="62865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ction research It is research that aims to put the research results to improve and develop the work in the agency that was working at that time.</a:t>
            </a:r>
          </a:p>
          <a:p>
            <a:pPr marL="342900" lvl="0" indent="-342900" algn="thaiDist">
              <a:buFont typeface="+mj-lt"/>
              <a:buAutoNum type="arabicPeriod"/>
              <a:tabLst>
                <a:tab pos="450215" algn="l"/>
                <a:tab pos="571500" algn="l"/>
                <a:tab pos="62865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Evaluative research is a systematic evaluation research study with a reliable method. There are operating procedures similar to general research. Instead, we emphasize judging the value of the activity to be evaluated based on the needs of the person doing the evaluation or stakeholders of the subject of interest to study​</a:t>
            </a:r>
            <a:endParaRPr lang="th-TH" sz="2400" dirty="0">
              <a:latin typeface="Times New Roman" panose="02020603050405020304" pitchFamily="18" charset="0"/>
            </a:endParaRPr>
          </a:p>
        </p:txBody>
      </p:sp>
    </p:spTree>
    <p:extLst>
      <p:ext uri="{BB962C8B-B14F-4D97-AF65-F5344CB8AC3E}">
        <p14:creationId xmlns:p14="http://schemas.microsoft.com/office/powerpoint/2010/main" val="1062390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66795AF-3C14-A16A-CD1B-1969B93EE15D}"/>
              </a:ext>
            </a:extLst>
          </p:cNvPr>
          <p:cNvSpPr txBox="1"/>
          <p:nvPr/>
        </p:nvSpPr>
        <p:spPr>
          <a:xfrm>
            <a:off x="2281187" y="1487404"/>
            <a:ext cx="8479857" cy="369332"/>
          </a:xfrm>
          <a:prstGeom prst="rect">
            <a:avLst/>
          </a:prstGeom>
          <a:noFill/>
        </p:spPr>
        <p:txBody>
          <a:bodyPr wrap="square">
            <a:spAutoFit/>
          </a:bodyPr>
          <a:lstStyle/>
          <a:p>
            <a:pPr algn="thaiDist">
              <a:tabLst>
                <a:tab pos="450215" algn="l"/>
              </a:tabLst>
            </a:pPr>
            <a:r>
              <a:rPr lang="th-TH" sz="1800" dirty="0">
                <a:effectLst/>
                <a:latin typeface="Consolas" panose="020B0609020204030204" pitchFamily="49" charset="0"/>
                <a:ea typeface="Calibri" panose="020F0502020204030204" pitchFamily="34" charset="0"/>
                <a:cs typeface="Angsana New" panose="02020603050405020304" pitchFamily="18" charset="-34"/>
              </a:rPr>
              <a:t> </a:t>
            </a:r>
            <a:endParaRPr lang="en-US" sz="1100" dirty="0">
              <a:effectLst/>
              <a:latin typeface="Consolas" panose="020B0609020204030204" pitchFamily="49" charset="0"/>
              <a:ea typeface="Calibri" panose="020F0502020204030204" pitchFamily="34" charset="0"/>
              <a:cs typeface="Angsana New" panose="02020603050405020304" pitchFamily="18" charset="-34"/>
            </a:endParaRPr>
          </a:p>
        </p:txBody>
      </p:sp>
      <p:sp>
        <p:nvSpPr>
          <p:cNvPr id="8" name="Title 7">
            <a:extLst>
              <a:ext uri="{FF2B5EF4-FFF2-40B4-BE49-F238E27FC236}">
                <a16:creationId xmlns:a16="http://schemas.microsoft.com/office/drawing/2014/main" id="{B568A5DC-17E0-0332-C37D-BC008F4440E4}"/>
              </a:ext>
            </a:extLst>
          </p:cNvPr>
          <p:cNvSpPr>
            <a:spLocks noGrp="1"/>
          </p:cNvSpPr>
          <p:nvPr>
            <p:ph type="title"/>
          </p:nvPr>
        </p:nvSpPr>
        <p:spPr>
          <a:xfrm>
            <a:off x="1645920" y="442850"/>
            <a:ext cx="8624236" cy="594360"/>
          </a:xfrm>
        </p:spPr>
        <p:txBody>
          <a:bodyPr>
            <a:normAutofit fontScale="90000"/>
          </a:bodyPr>
          <a:lstStyle/>
          <a:p>
            <a:pPr indent="504825" algn="thaiDist">
              <a:tabLst>
                <a:tab pos="571500" algn="l"/>
                <a:tab pos="62865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Step of Descriptive Research Design</a:t>
            </a:r>
          </a:p>
        </p:txBody>
      </p:sp>
      <p:sp>
        <p:nvSpPr>
          <p:cNvPr id="9" name="Content Placeholder 8">
            <a:extLst>
              <a:ext uri="{FF2B5EF4-FFF2-40B4-BE49-F238E27FC236}">
                <a16:creationId xmlns:a16="http://schemas.microsoft.com/office/drawing/2014/main" id="{FD5D77A5-879D-D171-B1DC-37C01B6C633A}"/>
              </a:ext>
            </a:extLst>
          </p:cNvPr>
          <p:cNvSpPr>
            <a:spLocks noGrp="1"/>
          </p:cNvSpPr>
          <p:nvPr>
            <p:ph idx="1"/>
          </p:nvPr>
        </p:nvSpPr>
        <p:spPr>
          <a:xfrm>
            <a:off x="1535229" y="1487404"/>
            <a:ext cx="9601200" cy="4927746"/>
          </a:xfrm>
        </p:spPr>
        <p:txBody>
          <a:bodyPr>
            <a:normAutofit fontScale="92500" lnSpcReduction="20000"/>
          </a:bodyPr>
          <a:lstStyle/>
          <a:p>
            <a:pPr indent="504825" algn="thaiDist">
              <a:tabLst>
                <a:tab pos="571500" algn="l"/>
                <a:tab pos="62865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1. Select a research format or type.</a:t>
            </a:r>
          </a:p>
          <a:p>
            <a:pPr indent="504825" algn="thaiDist">
              <a:tabLst>
                <a:tab pos="571500" algn="l"/>
                <a:tab pos="62865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2. Design variable measurement, specify the variables to be studied of both the independent and the dependent variables along with clearly defining the measurement variables so that the values of the variables can be measured and used as guidelines for creating tools</a:t>
            </a:r>
          </a:p>
          <a:p>
            <a:pPr indent="504825" algn="thaiDist">
              <a:tabLst>
                <a:tab pos="571500" algn="l"/>
                <a:tab pos="62865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3. Design sampling using probability or non-probability sampling techniques to obtain an appropriate sample size that is a good representative of the population The researchers must determine the random sampling framework. and select sampling techniques to suit the characteristics of the population. If there are other restrictions of research that cannot be sampled using probability. Non-probability sampling should be used, such as purposive sampling. Choosing according to convenience chain selection or choosing a quota model, etc., to suit the research objectives and other limitations of the research. For determining the sample size to get the appropriate size, you can use Yamane and Cressy Morgan's random sampling tables, or use G*Power or R, etc. In determining the sample size, researchers must consider resource constraints, must be based on the accuracy of the research results because if the sample size is too small, the accuracy of the data may not be enough.</a:t>
            </a:r>
          </a:p>
          <a:p>
            <a:pPr indent="504825" algn="thaiDist">
              <a:tabLst>
                <a:tab pos="571500" algn="l"/>
                <a:tab pos="62865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4. Design data analysis that researchers must carefully design data analysis. There are no other variables that affect the variables to be studied and statistics must be chosen that are appropriate to the level of data being measured which corresponds to the relationship structure of the variables to be studied.​</a:t>
            </a:r>
            <a:endParaRPr lang="th-TH" dirty="0">
              <a:latin typeface="Times New Roman" panose="02020603050405020304" pitchFamily="18" charset="0"/>
            </a:endParaRPr>
          </a:p>
        </p:txBody>
      </p:sp>
    </p:spTree>
    <p:extLst>
      <p:ext uri="{BB962C8B-B14F-4D97-AF65-F5344CB8AC3E}">
        <p14:creationId xmlns:p14="http://schemas.microsoft.com/office/powerpoint/2010/main" val="173702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F0AE74-444D-4325-0F31-176EEC02A484}"/>
              </a:ext>
            </a:extLst>
          </p:cNvPr>
          <p:cNvSpPr>
            <a:spLocks noGrp="1"/>
          </p:cNvSpPr>
          <p:nvPr>
            <p:ph type="title"/>
          </p:nvPr>
        </p:nvSpPr>
        <p:spPr/>
        <p:txBody>
          <a:bodyPr>
            <a:normAutofit fontScale="90000"/>
          </a:bodyPr>
          <a:lstStyle/>
          <a:p>
            <a:pPr algn="ct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Mixed Methods </a:t>
            </a:r>
            <a:r>
              <a:rPr lang="en-US" sz="3600" dirty="0">
                <a:latin typeface="Times New Roman" panose="02020603050405020304" pitchFamily="18" charset="0"/>
                <a:ea typeface="Calibri" panose="020F0502020204030204" pitchFamily="34" charset="0"/>
                <a:cs typeface="Times New Roman" panose="02020603050405020304" pitchFamily="18" charset="0"/>
              </a:rPr>
              <a:t>R</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esearch </a:t>
            </a:r>
            <a:r>
              <a:rPr lang="en-US" sz="3600" dirty="0">
                <a:latin typeface="Times New Roman" panose="02020603050405020304" pitchFamily="18" charset="0"/>
                <a:ea typeface="Calibri" panose="020F0502020204030204" pitchFamily="34" charset="0"/>
                <a:cs typeface="Times New Roman" panose="02020603050405020304" pitchFamily="18" charset="0"/>
              </a:rPr>
              <a:t>D</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esign</a:t>
            </a:r>
            <a:br>
              <a:rPr lang="en-US" sz="3600" dirty="0">
                <a:effectLst/>
                <a:latin typeface="Times New Roman" panose="02020603050405020304" pitchFamily="18" charset="0"/>
                <a:ea typeface="Calibri" panose="020F0502020204030204" pitchFamily="34" charset="0"/>
                <a:cs typeface="Times New Roman" panose="02020603050405020304" pitchFamily="18" charset="0"/>
              </a:rPr>
            </a:br>
            <a:endParaRPr lang="th-TH" sz="7200"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C0415450-313A-D4D5-F0FE-221EFEFB45A3}"/>
              </a:ext>
            </a:extLst>
          </p:cNvPr>
          <p:cNvSpPr>
            <a:spLocks noGrp="1"/>
          </p:cNvSpPr>
          <p:nvPr>
            <p:ph idx="1"/>
          </p:nvPr>
        </p:nvSpPr>
        <p:spPr>
          <a:xfrm>
            <a:off x="1525604" y="1740169"/>
            <a:ext cx="9601200" cy="5353650"/>
          </a:xfrm>
        </p:spPr>
        <p:txBody>
          <a:bodyPr>
            <a:normAutofit fontScale="32500" lnSpcReduction="20000"/>
          </a:bodyPr>
          <a:lstStyle/>
          <a:p>
            <a:pPr marL="0" indent="0" algn="thaiDist">
              <a:buNone/>
            </a:pPr>
            <a:r>
              <a:rPr lang="en-US" sz="7000" dirty="0">
                <a:effectLst/>
                <a:latin typeface="Times New Roman" panose="02020603050405020304" pitchFamily="18" charset="0"/>
                <a:ea typeface="Calibri" panose="020F0502020204030204" pitchFamily="34" charset="0"/>
                <a:cs typeface="Times New Roman" panose="02020603050405020304" pitchFamily="18" charset="0"/>
              </a:rPr>
              <a:t>      Mixed methods research is the integration of research by using quantitative research and qualitative research in order to obtain research results that are more accurate and in-depth and covers all research questions. This will be done simultaneously or using quantitative research or qualitative research as a priority. Mixed methods research design will be carried out in one of the steps or during the process of researching the same subject using both quantitative research and qualitative research or will it be done simultaneously or will it be done continuously, giving equal importance to research of both forms? Or you can choose to focus on one form of research and complement it with another form.          Quantitative research design principles which emphasis will be placed on clearly defining the research framework in advance and conduct research strictly according to the framework laid down. As for qualitative research, it is flexible according to the phenomenon studied </a:t>
            </a:r>
            <a:r>
              <a:rPr lang="en-US" sz="7000" dirty="0">
                <a:latin typeface="Times New Roman" panose="02020603050405020304" pitchFamily="18" charset="0"/>
                <a:ea typeface="Calibri" panose="020F0502020204030204" pitchFamily="34" charset="0"/>
                <a:cs typeface="Times New Roman" panose="02020603050405020304" pitchFamily="18" charset="0"/>
              </a:rPr>
              <a:t>u</a:t>
            </a:r>
            <a:r>
              <a:rPr lang="en-US" sz="7000" dirty="0">
                <a:effectLst/>
                <a:latin typeface="Times New Roman" panose="02020603050405020304" pitchFamily="18" charset="0"/>
                <a:ea typeface="Calibri" panose="020F0502020204030204" pitchFamily="34" charset="0"/>
                <a:cs typeface="Times New Roman" panose="02020603050405020304" pitchFamily="18" charset="0"/>
              </a:rPr>
              <a:t>ntil a reasonable conclusion can be found, it will be stopped and concluded.</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h-TH" dirty="0"/>
          </a:p>
        </p:txBody>
      </p:sp>
    </p:spTree>
    <p:extLst>
      <p:ext uri="{BB962C8B-B14F-4D97-AF65-F5344CB8AC3E}">
        <p14:creationId xmlns:p14="http://schemas.microsoft.com/office/powerpoint/2010/main" val="35503802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97F3DE-FAF1-B4B3-DC74-0BC92DAB60BC}"/>
              </a:ext>
            </a:extLst>
          </p:cNvPr>
          <p:cNvPicPr>
            <a:picLocks noChangeAspect="1"/>
          </p:cNvPicPr>
          <p:nvPr/>
        </p:nvPicPr>
        <p:blipFill>
          <a:blip r:embed="rId2"/>
          <a:stretch>
            <a:fillRect/>
          </a:stretch>
        </p:blipFill>
        <p:spPr>
          <a:xfrm>
            <a:off x="1610315" y="517890"/>
            <a:ext cx="7800722" cy="5801990"/>
          </a:xfrm>
          <a:prstGeom prst="rect">
            <a:avLst/>
          </a:prstGeom>
        </p:spPr>
      </p:pic>
    </p:spTree>
    <p:extLst>
      <p:ext uri="{BB962C8B-B14F-4D97-AF65-F5344CB8AC3E}">
        <p14:creationId xmlns:p14="http://schemas.microsoft.com/office/powerpoint/2010/main" val="15857255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F4A085-22BF-1077-7102-D3605F3CD11A}"/>
              </a:ext>
            </a:extLst>
          </p:cNvPr>
          <p:cNvSpPr>
            <a:spLocks noGrp="1"/>
          </p:cNvSpPr>
          <p:nvPr>
            <p:ph type="title"/>
          </p:nvPr>
        </p:nvSpPr>
        <p:spPr>
          <a:xfrm>
            <a:off x="1295400" y="685800"/>
            <a:ext cx="9601200" cy="1485900"/>
          </a:xfrm>
        </p:spPr>
        <p:txBody>
          <a:bodyPr>
            <a:normAutofit fontScale="90000"/>
          </a:bodyPr>
          <a:lstStyle/>
          <a:p>
            <a:pPr algn="ct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Types of Mixed </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M</a:t>
            </a: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ethods </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R</a:t>
            </a: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esearch </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D</a:t>
            </a: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esign</a:t>
            </a:r>
            <a:br>
              <a:rPr lang="en-US" sz="3600" dirty="0">
                <a:effectLst/>
                <a:latin typeface="TH Niramit AS" panose="02000506000000020004" pitchFamily="2" charset="-34"/>
                <a:ea typeface="Times New Roman" panose="02020603050405020304" pitchFamily="18" charset="0"/>
                <a:cs typeface="TH Niramit AS" panose="02000506000000020004" pitchFamily="2" charset="-34"/>
              </a:rPr>
            </a:br>
            <a:br>
              <a:rPr lang="en-US" sz="3600" dirty="0">
                <a:effectLst/>
                <a:latin typeface="TH Niramit AS" panose="02000506000000020004" pitchFamily="2" charset="-34"/>
                <a:ea typeface="Cordia New" panose="020B0304020202020204" pitchFamily="34" charset="-34"/>
                <a:cs typeface="TH Niramit AS" panose="02000506000000020004" pitchFamily="2" charset="-34"/>
              </a:rPr>
            </a:br>
            <a:endParaRPr lang="th-TH" sz="7200" dirty="0">
              <a:latin typeface="TH Niramit AS" panose="02000506000000020004" pitchFamily="2" charset="-34"/>
              <a:cs typeface="TH Niramit AS" panose="02000506000000020004" pitchFamily="2" charset="-34"/>
            </a:endParaRPr>
          </a:p>
        </p:txBody>
      </p:sp>
      <p:sp>
        <p:nvSpPr>
          <p:cNvPr id="7" name="Content Placeholder 6">
            <a:extLst>
              <a:ext uri="{FF2B5EF4-FFF2-40B4-BE49-F238E27FC236}">
                <a16:creationId xmlns:a16="http://schemas.microsoft.com/office/drawing/2014/main" id="{031F77C1-4D64-8275-5B7B-5C55537820FE}"/>
              </a:ext>
            </a:extLst>
          </p:cNvPr>
          <p:cNvSpPr>
            <a:spLocks noGrp="1"/>
          </p:cNvSpPr>
          <p:nvPr>
            <p:ph idx="1"/>
          </p:nvPr>
        </p:nvSpPr>
        <p:spPr>
          <a:xfrm>
            <a:off x="1525604" y="1428750"/>
            <a:ext cx="9601200" cy="3581400"/>
          </a:xfrm>
        </p:spPr>
        <p:txBody>
          <a:bodyPr/>
          <a:lstStyle/>
          <a:p>
            <a:pPr indent="0" algn="thaiDist" fontAlgn="base">
              <a:buNone/>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F</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or the design of mixed research to be presented as follows</a:t>
            </a:r>
          </a:p>
          <a:p>
            <a:pPr indent="0" algn="thaiDist" fontAlgn="base">
              <a:buNone/>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Summarized into 4 major formats, the symbols are defined as follows: </a:t>
            </a:r>
          </a:p>
          <a:p>
            <a:pPr indent="0" algn="thaiDist" fontAlgn="base">
              <a:buNone/>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QUAL instead of qualitative research                   </a:t>
            </a:r>
          </a:p>
          <a:p>
            <a:pPr indent="0" algn="thaiDist" fontAlgn="base">
              <a:buNone/>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QUAN stands for quantitative research. Capital letters in English instead, giving more importance to that type of research.  Lowercase English letters instead give less importance to that type of research as follows.        </a:t>
            </a:r>
          </a:p>
          <a:p>
            <a:pPr indent="0" algn="thaiDist" fontAlgn="base">
              <a:buNone/>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Model 1: Conduct quantitative and qualitative research. Equal importance is given to research.</a:t>
            </a:r>
            <a:endParaRPr lang="en-US" sz="1800" dirty="0">
              <a:effectLst/>
              <a:latin typeface="Times New Roman" panose="02020603050405020304" pitchFamily="18" charset="0"/>
              <a:ea typeface="Cordia New" panose="020B0304020202020204" pitchFamily="34" charset="-34"/>
              <a:cs typeface="Times New Roman" panose="02020603050405020304" pitchFamily="18" charset="0"/>
            </a:endParaRPr>
          </a:p>
          <a:p>
            <a:endParaRPr lang="th-TH" dirty="0"/>
          </a:p>
        </p:txBody>
      </p:sp>
      <p:pic>
        <p:nvPicPr>
          <p:cNvPr id="13" name="Picture 12">
            <a:extLst>
              <a:ext uri="{FF2B5EF4-FFF2-40B4-BE49-F238E27FC236}">
                <a16:creationId xmlns:a16="http://schemas.microsoft.com/office/drawing/2014/main" id="{3A54EC13-2A84-0DCC-C96E-EFD4AEFB832B}"/>
              </a:ext>
            </a:extLst>
          </p:cNvPr>
          <p:cNvPicPr>
            <a:picLocks noChangeAspect="1"/>
          </p:cNvPicPr>
          <p:nvPr/>
        </p:nvPicPr>
        <p:blipFill>
          <a:blip r:embed="rId2"/>
          <a:stretch>
            <a:fillRect/>
          </a:stretch>
        </p:blipFill>
        <p:spPr>
          <a:xfrm>
            <a:off x="3079881" y="3790950"/>
            <a:ext cx="5069711" cy="1219200"/>
          </a:xfrm>
          <a:prstGeom prst="rect">
            <a:avLst/>
          </a:prstGeom>
        </p:spPr>
      </p:pic>
      <p:sp>
        <p:nvSpPr>
          <p:cNvPr id="15" name="TextBox 14">
            <a:extLst>
              <a:ext uri="{FF2B5EF4-FFF2-40B4-BE49-F238E27FC236}">
                <a16:creationId xmlns:a16="http://schemas.microsoft.com/office/drawing/2014/main" id="{D59D3EBD-62B9-1611-7D60-0D1D4331F743}"/>
              </a:ext>
            </a:extLst>
          </p:cNvPr>
          <p:cNvSpPr txBox="1"/>
          <p:nvPr/>
        </p:nvSpPr>
        <p:spPr>
          <a:xfrm>
            <a:off x="2162877" y="5059918"/>
            <a:ext cx="7866246" cy="369332"/>
          </a:xfrm>
          <a:prstGeom prst="rect">
            <a:avLst/>
          </a:prstGeom>
          <a:noFill/>
        </p:spPr>
        <p:txBody>
          <a:bodyPr wrap="square">
            <a:spAutoFit/>
          </a:bodyPr>
          <a:lstStyle/>
          <a:p>
            <a:pPr algn="thaiDist" fontAlgn="base"/>
            <a:r>
              <a:rPr lang="en-US" sz="1800" b="1" dirty="0">
                <a:effectLst/>
                <a:latin typeface="TH Niramit AS" panose="02000506000000020004" pitchFamily="2" charset="-34"/>
                <a:ea typeface="Cordia New" panose="020B0304020202020204" pitchFamily="34" charset="-34"/>
                <a:cs typeface="TH Niramit AS" panose="02000506000000020004" pitchFamily="2" charset="-34"/>
              </a:rPr>
              <a:t>Model 2: Conduct quantitative and qualitative research with more emphasis on qualitative research</a:t>
            </a:r>
            <a:endParaRPr lang="en-US" sz="1050" dirty="0">
              <a:effectLst/>
              <a:latin typeface="TH Niramit AS" panose="02000506000000020004" pitchFamily="2" charset="-34"/>
              <a:ea typeface="Cordia New" panose="020B0304020202020204" pitchFamily="34" charset="-34"/>
              <a:cs typeface="TH Niramit AS" panose="02000506000000020004" pitchFamily="2" charset="-34"/>
            </a:endParaRPr>
          </a:p>
        </p:txBody>
      </p:sp>
      <p:pic>
        <p:nvPicPr>
          <p:cNvPr id="17" name="Picture 16">
            <a:extLst>
              <a:ext uri="{FF2B5EF4-FFF2-40B4-BE49-F238E27FC236}">
                <a16:creationId xmlns:a16="http://schemas.microsoft.com/office/drawing/2014/main" id="{B5F3B646-3D4E-A8D5-F079-6D5C755A13DA}"/>
              </a:ext>
            </a:extLst>
          </p:cNvPr>
          <p:cNvPicPr>
            <a:picLocks noChangeAspect="1"/>
          </p:cNvPicPr>
          <p:nvPr/>
        </p:nvPicPr>
        <p:blipFill>
          <a:blip r:embed="rId3"/>
          <a:stretch>
            <a:fillRect/>
          </a:stretch>
        </p:blipFill>
        <p:spPr>
          <a:xfrm>
            <a:off x="3103029" y="5392947"/>
            <a:ext cx="5023413" cy="1236453"/>
          </a:xfrm>
          <a:prstGeom prst="rect">
            <a:avLst/>
          </a:prstGeom>
        </p:spPr>
      </p:pic>
    </p:spTree>
    <p:extLst>
      <p:ext uri="{BB962C8B-B14F-4D97-AF65-F5344CB8AC3E}">
        <p14:creationId xmlns:p14="http://schemas.microsoft.com/office/powerpoint/2010/main" val="7833970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4858F25-02FE-6501-188C-C625DF18E610}"/>
              </a:ext>
            </a:extLst>
          </p:cNvPr>
          <p:cNvSpPr>
            <a:spLocks noGrp="1"/>
          </p:cNvSpPr>
          <p:nvPr>
            <p:ph type="title"/>
          </p:nvPr>
        </p:nvSpPr>
        <p:spPr>
          <a:xfrm>
            <a:off x="1371599" y="685800"/>
            <a:ext cx="9976585" cy="1485900"/>
          </a:xfrm>
        </p:spPr>
        <p:txBody>
          <a:bodyPr/>
          <a:lstStyle/>
          <a:p>
            <a:pPr algn="ct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Types of Mixed </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M</a:t>
            </a: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ethods </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R</a:t>
            </a: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esearch </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D</a:t>
            </a: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esign</a:t>
            </a:r>
            <a:endParaRPr lang="th-TH" dirty="0">
              <a:latin typeface="Times New Roman" panose="02020603050405020304" pitchFamily="18" charset="0"/>
            </a:endParaRPr>
          </a:p>
        </p:txBody>
      </p:sp>
      <p:sp>
        <p:nvSpPr>
          <p:cNvPr id="5" name="Content Placeholder 4">
            <a:extLst>
              <a:ext uri="{FF2B5EF4-FFF2-40B4-BE49-F238E27FC236}">
                <a16:creationId xmlns:a16="http://schemas.microsoft.com/office/drawing/2014/main" id="{843E4CE1-C083-4F33-06E4-B777C48160AC}"/>
              </a:ext>
            </a:extLst>
          </p:cNvPr>
          <p:cNvSpPr>
            <a:spLocks noGrp="1"/>
          </p:cNvSpPr>
          <p:nvPr>
            <p:ph idx="1"/>
          </p:nvPr>
        </p:nvSpPr>
        <p:spPr/>
        <p:txBody>
          <a:bodyPr/>
          <a:lstStyle/>
          <a:p>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Model 3: Conduct quantitative and qualitative research with more emphasis on quantitative research</a:t>
            </a:r>
            <a:endParaRPr lang="th-TH" dirty="0">
              <a:latin typeface="Times New Roman" panose="02020603050405020304" pitchFamily="18" charset="0"/>
            </a:endParaRPr>
          </a:p>
          <a:p>
            <a:endParaRPr lang="th-TH" dirty="0">
              <a:latin typeface="Times New Roman" panose="02020603050405020304" pitchFamily="18" charset="0"/>
            </a:endParaRPr>
          </a:p>
          <a:p>
            <a:endParaRPr lang="th-TH" dirty="0"/>
          </a:p>
          <a:p>
            <a:endParaRPr lang="th-TH" dirty="0"/>
          </a:p>
          <a:p>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Model 4: Other models, for example, use the embedding of qualitative research into quantitative research. or use quantitative research embeddings into quality research or use a complex research design in which quantitative and qualitative research are conducted alternating multiple times. in the same research, etc.</a:t>
            </a:r>
            <a:endParaRPr lang="th-TH" dirty="0">
              <a:latin typeface="Times New Roman" panose="02020603050405020304" pitchFamily="18" charset="0"/>
              <a:cs typeface="TH Niramit AS" panose="02000506000000020004" pitchFamily="2" charset="-34"/>
            </a:endParaRPr>
          </a:p>
        </p:txBody>
      </p:sp>
      <p:pic>
        <p:nvPicPr>
          <p:cNvPr id="9" name="Picture 8">
            <a:extLst>
              <a:ext uri="{FF2B5EF4-FFF2-40B4-BE49-F238E27FC236}">
                <a16:creationId xmlns:a16="http://schemas.microsoft.com/office/drawing/2014/main" id="{F53B8037-7B0C-2FEE-9BA3-1D00D5085F3B}"/>
              </a:ext>
            </a:extLst>
          </p:cNvPr>
          <p:cNvPicPr>
            <a:picLocks noChangeAspect="1"/>
          </p:cNvPicPr>
          <p:nvPr/>
        </p:nvPicPr>
        <p:blipFill>
          <a:blip r:embed="rId2"/>
          <a:stretch>
            <a:fillRect/>
          </a:stretch>
        </p:blipFill>
        <p:spPr>
          <a:xfrm>
            <a:off x="1797894" y="2828026"/>
            <a:ext cx="4977114" cy="1201947"/>
          </a:xfrm>
          <a:prstGeom prst="rect">
            <a:avLst/>
          </a:prstGeom>
        </p:spPr>
      </p:pic>
    </p:spTree>
    <p:extLst>
      <p:ext uri="{BB962C8B-B14F-4D97-AF65-F5344CB8AC3E}">
        <p14:creationId xmlns:p14="http://schemas.microsoft.com/office/powerpoint/2010/main" val="39594855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30F122-3102-916F-A20D-668784A47B97}"/>
              </a:ext>
            </a:extLst>
          </p:cNvPr>
          <p:cNvSpPr>
            <a:spLocks noGrp="1"/>
          </p:cNvSpPr>
          <p:nvPr>
            <p:ph type="title"/>
          </p:nvPr>
        </p:nvSpPr>
        <p:spPr/>
        <p:txBody>
          <a:bodyPr>
            <a:normAutofit/>
          </a:bodyPr>
          <a:lstStyle/>
          <a:p>
            <a:pPr algn="ctr"/>
            <a:r>
              <a:rPr lang="en-US" sz="3200" b="1" dirty="0">
                <a:effectLst/>
                <a:latin typeface="Times New Roman" panose="02020603050405020304" pitchFamily="18" charset="0"/>
                <a:ea typeface="Cordia New" panose="020B0304020202020204" pitchFamily="34" charset="-34"/>
                <a:cs typeface="Times New Roman" panose="02020603050405020304" pitchFamily="18" charset="0"/>
              </a:rPr>
              <a:t>Mixed Methods </a:t>
            </a:r>
            <a:r>
              <a:rPr lang="en-US" sz="3200" b="1" dirty="0">
                <a:latin typeface="Times New Roman" panose="02020603050405020304" pitchFamily="18" charset="0"/>
                <a:ea typeface="Cordia New" panose="020B0304020202020204" pitchFamily="34" charset="-34"/>
                <a:cs typeface="Times New Roman" panose="02020603050405020304" pitchFamily="18" charset="0"/>
              </a:rPr>
              <a:t>R</a:t>
            </a:r>
            <a:r>
              <a:rPr lang="en-US" sz="3200" b="1" dirty="0">
                <a:effectLst/>
                <a:latin typeface="Times New Roman" panose="02020603050405020304" pitchFamily="18" charset="0"/>
                <a:ea typeface="Cordia New" panose="020B0304020202020204" pitchFamily="34" charset="-34"/>
                <a:cs typeface="Times New Roman" panose="02020603050405020304" pitchFamily="18" charset="0"/>
              </a:rPr>
              <a:t>esearch </a:t>
            </a:r>
            <a:r>
              <a:rPr lang="en-US" sz="3200" b="1" dirty="0">
                <a:latin typeface="Times New Roman" panose="02020603050405020304" pitchFamily="18" charset="0"/>
                <a:ea typeface="Cordia New" panose="020B0304020202020204" pitchFamily="34" charset="-34"/>
                <a:cs typeface="Times New Roman" panose="02020603050405020304" pitchFamily="18" charset="0"/>
              </a:rPr>
              <a:t>D</a:t>
            </a:r>
            <a:r>
              <a:rPr lang="en-US" sz="3200" b="1" dirty="0">
                <a:effectLst/>
                <a:latin typeface="Times New Roman" panose="02020603050405020304" pitchFamily="18" charset="0"/>
                <a:ea typeface="Cordia New" panose="020B0304020202020204" pitchFamily="34" charset="-34"/>
                <a:cs typeface="Times New Roman" panose="02020603050405020304" pitchFamily="18" charset="0"/>
              </a:rPr>
              <a:t>esign</a:t>
            </a:r>
            <a:br>
              <a:rPr lang="en-US" sz="3200" dirty="0">
                <a:effectLst/>
                <a:latin typeface="TH Niramit AS" panose="02000506000000020004" pitchFamily="2" charset="-34"/>
                <a:ea typeface="Cordia New" panose="020B0304020202020204" pitchFamily="34" charset="-34"/>
                <a:cs typeface="TH Niramit AS" panose="02000506000000020004" pitchFamily="2" charset="-34"/>
              </a:rPr>
            </a:br>
            <a:endParaRPr lang="th-TH" sz="3200" b="1" dirty="0">
              <a:latin typeface="TH Niramit AS" panose="02000506000000020004" pitchFamily="2" charset="-34"/>
              <a:cs typeface="TH Niramit AS" panose="02000506000000020004" pitchFamily="2" charset="-34"/>
            </a:endParaRPr>
          </a:p>
        </p:txBody>
      </p:sp>
      <p:sp>
        <p:nvSpPr>
          <p:cNvPr id="5" name="Content Placeholder 4">
            <a:extLst>
              <a:ext uri="{FF2B5EF4-FFF2-40B4-BE49-F238E27FC236}">
                <a16:creationId xmlns:a16="http://schemas.microsoft.com/office/drawing/2014/main" id="{C8DAA6CC-E883-24B2-B74C-AC918E002B79}"/>
              </a:ext>
            </a:extLst>
          </p:cNvPr>
          <p:cNvSpPr>
            <a:spLocks noGrp="1"/>
          </p:cNvSpPr>
          <p:nvPr>
            <p:ph idx="1"/>
          </p:nvPr>
        </p:nvSpPr>
        <p:spPr>
          <a:xfrm>
            <a:off x="1371600" y="1549667"/>
            <a:ext cx="9601200" cy="5024387"/>
          </a:xfrm>
        </p:spPr>
        <p:txBody>
          <a:bodyPr>
            <a:normAutofit fontScale="77500" lnSpcReduction="20000"/>
          </a:bodyPr>
          <a:lstStyle/>
          <a:p>
            <a:r>
              <a:rPr lang="en-US" sz="3100" dirty="0">
                <a:effectLst/>
                <a:latin typeface="Times New Roman" panose="02020603050405020304" pitchFamily="18" charset="0"/>
                <a:ea typeface="Cordia New" panose="020B0304020202020204" pitchFamily="34" charset="-34"/>
                <a:cs typeface="Times New Roman" panose="02020603050405020304" pitchFamily="18" charset="0"/>
              </a:rPr>
              <a:t>     Integrating data from quantitative and qualitative research into mixed methods research can be combined in several steps, such as in the instrument creation stage. Both quantitative and qualitative research questions are included in the same tool combined in the data collection process. While collecting data for quantitative research will collect other information of qualitative research as well to enhance the research to be more reliable. Combined in the process of data analysis by converting qualitative data into quantitative and analyzing by using statistics or will be combined in the process of interpreting results by translating research results from both types together for completeness and increasing the weight of reasonableness or confirm the research results to be more reliable, after choosing one of the mixed methods research designs, The next step is for researchers to design a measure of the variables they want to study both the independent and the dependent variables for  providing a clear, measurable definition of variable measurement to serve as a guideline in building the tool, and continue with the sampling design, which has the same methods as other types of research already mentioned.</a:t>
            </a:r>
            <a:endParaRPr lang="th-TH" dirty="0">
              <a:latin typeface="Times New Roman" panose="02020603050405020304" pitchFamily="18" charset="0"/>
            </a:endParaRPr>
          </a:p>
        </p:txBody>
      </p:sp>
    </p:spTree>
    <p:extLst>
      <p:ext uri="{BB962C8B-B14F-4D97-AF65-F5344CB8AC3E}">
        <p14:creationId xmlns:p14="http://schemas.microsoft.com/office/powerpoint/2010/main" val="1183983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5E6833-B9A0-F945-F474-FC02C7091A66}"/>
              </a:ext>
            </a:extLst>
          </p:cNvPr>
          <p:cNvSpPr>
            <a:spLocks noGrp="1"/>
          </p:cNvSpPr>
          <p:nvPr>
            <p:ph type="title"/>
          </p:nvPr>
        </p:nvSpPr>
        <p:spPr/>
        <p:txBody>
          <a:bodyPr/>
          <a:lstStyle/>
          <a:p>
            <a:pPr algn="ct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Mixed Methods </a:t>
            </a:r>
            <a:r>
              <a:rPr lang="en-US" sz="4400" b="1" dirty="0">
                <a:latin typeface="Times New Roman" panose="02020603050405020304" pitchFamily="18" charset="0"/>
                <a:ea typeface="Cordia New" panose="020B0304020202020204" pitchFamily="34" charset="-34"/>
                <a:cs typeface="Times New Roman" panose="02020603050405020304" pitchFamily="18" charset="0"/>
              </a:rPr>
              <a:t>R</a:t>
            </a: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esearch </a:t>
            </a:r>
            <a:r>
              <a:rPr lang="en-US" sz="4400" b="1" dirty="0">
                <a:latin typeface="Times New Roman" panose="02020603050405020304" pitchFamily="18" charset="0"/>
                <a:ea typeface="Cordia New" panose="020B0304020202020204" pitchFamily="34" charset="-34"/>
                <a:cs typeface="Times New Roman" panose="02020603050405020304" pitchFamily="18" charset="0"/>
              </a:rPr>
              <a:t>D</a:t>
            </a: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esign</a:t>
            </a:r>
            <a:br>
              <a:rPr lang="en-US" sz="4400" b="1" dirty="0">
                <a:effectLst/>
                <a:latin typeface="TH Niramit AS" panose="02000506000000020004" pitchFamily="2" charset="-34"/>
                <a:ea typeface="Cordia New" panose="020B0304020202020204" pitchFamily="34" charset="-34"/>
                <a:cs typeface="TH Niramit AS" panose="02000506000000020004" pitchFamily="2" charset="-34"/>
              </a:rPr>
            </a:br>
            <a:endParaRPr lang="th-TH" b="1" dirty="0"/>
          </a:p>
        </p:txBody>
      </p:sp>
      <p:sp>
        <p:nvSpPr>
          <p:cNvPr id="5" name="Content Placeholder 4">
            <a:extLst>
              <a:ext uri="{FF2B5EF4-FFF2-40B4-BE49-F238E27FC236}">
                <a16:creationId xmlns:a16="http://schemas.microsoft.com/office/drawing/2014/main" id="{53CBA196-0A78-02DB-1171-1CE452F9942D}"/>
              </a:ext>
            </a:extLst>
          </p:cNvPr>
          <p:cNvSpPr>
            <a:spLocks noGrp="1"/>
          </p:cNvSpPr>
          <p:nvPr>
            <p:ph idx="1"/>
          </p:nvPr>
        </p:nvSpPr>
        <p:spPr/>
        <p:txBody>
          <a:bodyPr>
            <a:normAutofit fontScale="77500" lnSpcReduction="20000"/>
          </a:bodyPr>
          <a:lstStyle/>
          <a:p>
            <a:pPr algn="thaiDist">
              <a:tabLst>
                <a:tab pos="457200" algn="l"/>
              </a:tabLst>
            </a:pPr>
            <a:r>
              <a:rPr lang="th-TH" sz="3000" dirty="0">
                <a:effectLst/>
                <a:latin typeface="Times New Roman" panose="02020603050405020304" pitchFamily="18" charset="0"/>
                <a:ea typeface="Calibri" panose="020F0502020204030204" pitchFamily="34" charset="0"/>
                <a:cs typeface="TH Niramit AS" panose="02000506000000020004" pitchFamily="2" charset="-34"/>
              </a:rPr>
              <a:t>      </a:t>
            </a:r>
            <a:r>
              <a:rPr lang="en-US" sz="3000" b="1" dirty="0">
                <a:latin typeface="Times New Roman" panose="02020603050405020304" pitchFamily="18" charset="0"/>
                <a:ea typeface="Calibri" panose="020F0502020204030204" pitchFamily="34" charset="0"/>
                <a:cs typeface="Times New Roman" panose="02020603050405020304" pitchFamily="18" charset="0"/>
              </a:rPr>
              <a:t>Ad</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vantages :</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a:latin typeface="Times New Roman" panose="02020603050405020304" pitchFamily="18" charset="0"/>
                <a:ea typeface="Calibri" panose="020F0502020204030204" pitchFamily="34" charset="0"/>
                <a:cs typeface="Times New Roman" panose="02020603050405020304" pitchFamily="18" charset="0"/>
              </a:rPr>
              <a:t>M</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ixed methods research can solve the weaknesses of research that chooses to use one form or another that can answer only some aspects of the research question or answer in a general way, but a mixed model will answer the research question more broadly and in depth and is a method that is more consistent with the nature and reality of the object studied.    </a:t>
            </a:r>
          </a:p>
          <a:p>
            <a:pPr algn="thaiDist">
              <a:tabLst>
                <a:tab pos="457200" algn="l"/>
              </a:tabLst>
            </a:pP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Limitations: </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The same researcher must have knowledge and expertise in both types of research, and it consumes more resources and time for research and if the research results are conflicting, it will be difficult to present and apply including the format for writing research reports. There is no clear format: How should you write it? Will you write an integrated style or will you write separately?​</a:t>
            </a:r>
            <a:r>
              <a:rPr lang="th-TH" sz="3000" dirty="0">
                <a:effectLst/>
                <a:latin typeface="Times New Roman" panose="02020603050405020304" pitchFamily="18" charset="0"/>
                <a:ea typeface="Calibri" panose="020F0502020204030204" pitchFamily="34" charset="0"/>
                <a:cs typeface="TH Niramit AS" panose="02000506000000020004" pitchFamily="2" charset="-34"/>
              </a:rPr>
              <a:t> </a:t>
            </a: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h-TH" dirty="0"/>
          </a:p>
        </p:txBody>
      </p:sp>
    </p:spTree>
    <p:extLst>
      <p:ext uri="{BB962C8B-B14F-4D97-AF65-F5344CB8AC3E}">
        <p14:creationId xmlns:p14="http://schemas.microsoft.com/office/powerpoint/2010/main" val="17819902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4B5F4-7933-1F2E-B4B5-BCF126065DEC}"/>
              </a:ext>
            </a:extLst>
          </p:cNvPr>
          <p:cNvSpPr>
            <a:spLocks noGrp="1"/>
          </p:cNvSpPr>
          <p:nvPr>
            <p:ph type="ctrTitle"/>
          </p:nvPr>
        </p:nvSpPr>
        <p:spPr>
          <a:xfrm>
            <a:off x="1915126" y="1339170"/>
            <a:ext cx="8361229" cy="2098226"/>
          </a:xfrm>
        </p:spPr>
        <p:txBody>
          <a:bodyPr/>
          <a:lstStyle/>
          <a:p>
            <a:endParaRPr lang="th-TH" dirty="0"/>
          </a:p>
        </p:txBody>
      </p:sp>
      <p:sp>
        <p:nvSpPr>
          <p:cNvPr id="3" name="Subtitle 2">
            <a:extLst>
              <a:ext uri="{FF2B5EF4-FFF2-40B4-BE49-F238E27FC236}">
                <a16:creationId xmlns:a16="http://schemas.microsoft.com/office/drawing/2014/main" id="{14F5ED92-26F2-999F-2FA2-03C90C83155F}"/>
              </a:ext>
            </a:extLst>
          </p:cNvPr>
          <p:cNvSpPr>
            <a:spLocks noGrp="1"/>
          </p:cNvSpPr>
          <p:nvPr>
            <p:ph type="subTitle" idx="1"/>
          </p:nvPr>
        </p:nvSpPr>
        <p:spPr/>
        <p:txBody>
          <a:bodyPr/>
          <a:lstStyle/>
          <a:p>
            <a:endParaRPr lang="th-TH"/>
          </a:p>
        </p:txBody>
      </p:sp>
      <p:sp>
        <p:nvSpPr>
          <p:cNvPr id="5" name="Rectangle 4">
            <a:extLst>
              <a:ext uri="{FF2B5EF4-FFF2-40B4-BE49-F238E27FC236}">
                <a16:creationId xmlns:a16="http://schemas.microsoft.com/office/drawing/2014/main" id="{97AD0E8C-44B4-D72A-452B-90806FD2566E}"/>
              </a:ext>
            </a:extLst>
          </p:cNvPr>
          <p:cNvSpPr/>
          <p:nvPr/>
        </p:nvSpPr>
        <p:spPr>
          <a:xfrm>
            <a:off x="4226369" y="1995183"/>
            <a:ext cx="5139012" cy="2646878"/>
          </a:xfrm>
          <a:prstGeom prst="rect">
            <a:avLst/>
          </a:prstGeom>
          <a:noFill/>
        </p:spPr>
        <p:txBody>
          <a:bodyPr wrap="square" lIns="91440" tIns="45720" rIns="91440" bIns="45720">
            <a:spAutoFit/>
          </a:bodyPr>
          <a:lstStyle/>
          <a:p>
            <a:pPr algn="ctr"/>
            <a:r>
              <a:rPr lang="en-US" sz="16600" b="1" cap="none" spc="0" dirty="0">
                <a:ln w="22225">
                  <a:solidFill>
                    <a:schemeClr val="accent2"/>
                  </a:solidFill>
                  <a:prstDash val="solid"/>
                </a:ln>
                <a:solidFill>
                  <a:schemeClr val="accent2">
                    <a:lumMod val="40000"/>
                    <a:lumOff val="60000"/>
                  </a:schemeClr>
                </a:solidFill>
                <a:effectLst/>
              </a:rPr>
              <a:t>Q&amp;A</a:t>
            </a:r>
            <a:endParaRPr lang="th-TH" sz="166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121486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758E5-E5F8-8369-266B-549FFE1BF565}"/>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Significant of Research Design</a:t>
            </a:r>
            <a:endParaRPr lang="th-TH" dirty="0">
              <a:latin typeface="Times New Roman" panose="02020603050405020304" pitchFamily="18" charset="0"/>
            </a:endParaRPr>
          </a:p>
        </p:txBody>
      </p:sp>
      <p:sp>
        <p:nvSpPr>
          <p:cNvPr id="3" name="Content Placeholder 2">
            <a:extLst>
              <a:ext uri="{FF2B5EF4-FFF2-40B4-BE49-F238E27FC236}">
                <a16:creationId xmlns:a16="http://schemas.microsoft.com/office/drawing/2014/main" id="{8758A758-B75E-DB28-F125-12A8764841C8}"/>
              </a:ext>
            </a:extLst>
          </p:cNvPr>
          <p:cNvSpPr>
            <a:spLocks noGrp="1"/>
          </p:cNvSpPr>
          <p:nvPr>
            <p:ph idx="1"/>
          </p:nvPr>
        </p:nvSpPr>
        <p:spPr>
          <a:xfrm>
            <a:off x="1533440" y="1814639"/>
            <a:ext cx="9601200" cy="4357561"/>
          </a:xfrm>
        </p:spPr>
        <p:txBody>
          <a:bodyPr>
            <a:normAutofit fontScale="92500" lnSpcReduction="10000"/>
          </a:bodyPr>
          <a:lstStyle/>
          <a:p>
            <a:r>
              <a:rPr lang="en-US" sz="1800" dirty="0">
                <a:latin typeface="Times New Roman" panose="02020603050405020304" pitchFamily="18" charset="0"/>
                <a:cs typeface="Times New Roman" panose="02020603050405020304" pitchFamily="18" charset="0"/>
              </a:rPr>
              <a:t>    Research design is important as follows:</a:t>
            </a:r>
          </a:p>
          <a:p>
            <a:r>
              <a:rPr lang="en-US" sz="1800" dirty="0">
                <a:latin typeface="Times New Roman" panose="02020603050405020304" pitchFamily="18" charset="0"/>
                <a:cs typeface="Times New Roman" panose="02020603050405020304" pitchFamily="18" charset="0"/>
              </a:rPr>
              <a:t>    1) Make research systematically  and assist to obtain accurate and reliable research results.</a:t>
            </a:r>
          </a:p>
          <a:p>
            <a:r>
              <a:rPr lang="en-US" sz="1800" dirty="0">
                <a:latin typeface="Times New Roman" panose="02020603050405020304" pitchFamily="18" charset="0"/>
                <a:cs typeface="Times New Roman" panose="02020603050405020304" pitchFamily="18" charset="0"/>
              </a:rPr>
              <a:t>     2) Define variables, specify variable types and definitions clearly including analyzing the relationship of the studied variables.</a:t>
            </a:r>
          </a:p>
          <a:p>
            <a:r>
              <a:rPr lang="en-US" sz="1800" dirty="0">
                <a:latin typeface="Times New Roman" panose="02020603050405020304" pitchFamily="18" charset="0"/>
                <a:cs typeface="Times New Roman" panose="02020603050405020304" pitchFamily="18" charset="0"/>
              </a:rPr>
              <a:t>     3) Control various complicating variables that may occur in the research by planning to eliminate variables or control other variables that will affect the research.</a:t>
            </a:r>
          </a:p>
          <a:p>
            <a:r>
              <a:rPr lang="en-US" sz="1800" dirty="0">
                <a:latin typeface="Times New Roman" panose="02020603050405020304" pitchFamily="18" charset="0"/>
                <a:cs typeface="Times New Roman" panose="02020603050405020304" pitchFamily="18" charset="0"/>
              </a:rPr>
              <a:t>     4) Determine the appropriate sample size sufficiently and comprehensively in the research topic.</a:t>
            </a:r>
          </a:p>
          <a:p>
            <a:r>
              <a:rPr lang="en-US" sz="1800" dirty="0">
                <a:latin typeface="Times New Roman" panose="02020603050405020304" pitchFamily="18" charset="0"/>
                <a:cs typeface="Times New Roman" panose="02020603050405020304" pitchFamily="18" charset="0"/>
              </a:rPr>
              <a:t>     5) Determine which tools to create or choose so the data will be collected correctly and relevant to the research questions</a:t>
            </a:r>
          </a:p>
          <a:p>
            <a:r>
              <a:rPr lang="en-US" sz="1800" dirty="0">
                <a:latin typeface="Times New Roman" panose="02020603050405020304" pitchFamily="18" charset="0"/>
                <a:cs typeface="Times New Roman" panose="02020603050405020304" pitchFamily="18" charset="0"/>
              </a:rPr>
              <a:t>     6) Analyze data and select statistics that are appropriate to the data collected processed and interpreted correctly according to the intended purpose and the research results have both internal and external validity.</a:t>
            </a:r>
          </a:p>
          <a:p>
            <a:r>
              <a:rPr lang="en-US" sz="1800" dirty="0">
                <a:latin typeface="Times New Roman" panose="02020603050405020304" pitchFamily="18" charset="0"/>
                <a:cs typeface="Times New Roman" panose="02020603050405020304" pitchFamily="18" charset="0"/>
              </a:rPr>
              <a:t>     7) Plan to use of various resources in the research process  economically  in terms of people, budget, and time for research.​</a:t>
            </a:r>
            <a:endParaRPr lang="th-TH" sz="1800" dirty="0">
              <a:latin typeface="Times New Roman" panose="02020603050405020304" pitchFamily="18" charset="0"/>
            </a:endParaRPr>
          </a:p>
        </p:txBody>
      </p:sp>
    </p:spTree>
    <p:extLst>
      <p:ext uri="{BB962C8B-B14F-4D97-AF65-F5344CB8AC3E}">
        <p14:creationId xmlns:p14="http://schemas.microsoft.com/office/powerpoint/2010/main" val="4062911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12E75C-E324-D775-2FD3-F94B0A5EB844}"/>
              </a:ext>
            </a:extLst>
          </p:cNvPr>
          <p:cNvSpPr>
            <a:spLocks noGrp="1"/>
          </p:cNvSpPr>
          <p:nvPr>
            <p:ph type="title"/>
          </p:nvPr>
        </p:nvSpPr>
        <p:spPr/>
        <p:txBody>
          <a:bodyPr/>
          <a:lstStyle/>
          <a:p>
            <a:pPr algn="ctr"/>
            <a:r>
              <a:rPr lang="en-US" sz="4400" b="1" dirty="0">
                <a:effectLst/>
                <a:latin typeface="Times New Roman" panose="02020603050405020304" pitchFamily="18" charset="0"/>
                <a:ea typeface="Calibri" panose="020F0502020204030204" pitchFamily="34" charset="0"/>
                <a:cs typeface="Times New Roman" panose="02020603050405020304" pitchFamily="18" charset="0"/>
              </a:rPr>
              <a:t>Principles of Research </a:t>
            </a:r>
            <a:r>
              <a:rPr lang="en-US" b="1" dirty="0">
                <a:latin typeface="Times New Roman" panose="02020603050405020304" pitchFamily="18" charset="0"/>
                <a:ea typeface="Calibri" panose="020F0502020204030204" pitchFamily="34" charset="0"/>
                <a:cs typeface="Times New Roman" panose="02020603050405020304" pitchFamily="18" charset="0"/>
              </a:rPr>
              <a:t>D</a:t>
            </a:r>
            <a:r>
              <a:rPr lang="en-US" sz="4400" b="1" dirty="0">
                <a:effectLst/>
                <a:latin typeface="Times New Roman" panose="02020603050405020304" pitchFamily="18" charset="0"/>
                <a:ea typeface="Calibri" panose="020F0502020204030204" pitchFamily="34" charset="0"/>
                <a:cs typeface="Times New Roman" panose="02020603050405020304" pitchFamily="18" charset="0"/>
              </a:rPr>
              <a:t>esign </a:t>
            </a:r>
            <a:endParaRPr lang="th-TH" b="1"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C6B14EBF-21D0-4AA0-7D2A-52FA093798F3}"/>
              </a:ext>
            </a:extLst>
          </p:cNvPr>
          <p:cNvSpPr>
            <a:spLocks noGrp="1"/>
          </p:cNvSpPr>
          <p:nvPr>
            <p:ph idx="1"/>
          </p:nvPr>
        </p:nvSpPr>
        <p:spPr>
          <a:xfrm>
            <a:off x="1371600" y="1629532"/>
            <a:ext cx="9601200" cy="4284733"/>
          </a:xfrm>
        </p:spPr>
        <p:txBody>
          <a:bodyPr>
            <a:noAutofit/>
          </a:bodyPr>
          <a:lstStyle/>
          <a:p>
            <a:pPr marL="1398905" indent="457200" algn="thaiDist"/>
            <a:r>
              <a:rPr lang="en-US" sz="1600" dirty="0">
                <a:latin typeface="Times New Roman" panose="02020603050405020304" pitchFamily="18" charset="0"/>
                <a:ea typeface="Calibri" panose="020F0502020204030204" pitchFamily="34" charset="0"/>
                <a:cs typeface="Times New Roman" panose="02020603050405020304" pitchFamily="18" charset="0"/>
              </a:rPr>
              <a:t>The research design uses the Max Min Con principle (Kerlinger &amp; Lee, 2000, 455 : 463) where ; </a:t>
            </a:r>
          </a:p>
          <a:p>
            <a:pPr marL="1398905" indent="457200" algn="thaiDist"/>
            <a:r>
              <a:rPr lang="en-US" sz="16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Max </a:t>
            </a:r>
            <a:r>
              <a:rPr lang="en-US" sz="1600" dirty="0">
                <a:latin typeface="Times New Roman" panose="02020603050405020304" pitchFamily="18" charset="0"/>
                <a:ea typeface="Calibri" panose="020F0502020204030204" pitchFamily="34" charset="0"/>
                <a:cs typeface="Times New Roman" panose="02020603050405020304" pitchFamily="18" charset="0"/>
              </a:rPr>
              <a:t>comes from maximize systematic variance. It is the variance of the dependent variable that results from the independent variable studied or the treatment variable in experimental research has the highest value.</a:t>
            </a:r>
          </a:p>
          <a:p>
            <a:pPr marL="1398905" indent="457200" algn="thaiDist"/>
            <a:r>
              <a:rPr lang="en-US" sz="16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Min</a:t>
            </a:r>
            <a:r>
              <a:rPr lang="en-US" sz="1600" dirty="0">
                <a:latin typeface="Times New Roman" panose="02020603050405020304" pitchFamily="18" charset="0"/>
                <a:ea typeface="Calibri" panose="020F0502020204030204" pitchFamily="34" charset="0"/>
                <a:cs typeface="Times New Roman" panose="02020603050405020304" pitchFamily="18" charset="0"/>
              </a:rPr>
              <a:t> stands for minimize the error or random variance, which is to make the variance due to error to be as low as possible by setting a research plan for each step to have the least amount of errors.</a:t>
            </a:r>
          </a:p>
          <a:p>
            <a:pPr marL="1398905" indent="457200" algn="thaiDist"/>
            <a:r>
              <a:rPr lang="en-US" sz="16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Con</a:t>
            </a:r>
            <a:r>
              <a:rPr lang="en-US" sz="1600" dirty="0">
                <a:latin typeface="Times New Roman" panose="02020603050405020304" pitchFamily="18" charset="0"/>
                <a:ea typeface="Calibri" panose="020F0502020204030204" pitchFamily="34" charset="0"/>
                <a:cs typeface="Times New Roman" panose="02020603050405020304" pitchFamily="18" charset="0"/>
              </a:rPr>
              <a:t> stands for control the variance of extraneous or “unwanted” variable. It controls the variance of complicating factors or confounding factors that will affect the research results to be constant  or control other complicating factors that will have the least effect on the dependent variable. Methods for controlling complicating variables or other confounding factors include: selecting a sample by using random sampling, eliminating variables, the use of complicating variables or confounding factors that are expected to affect the research as additional independent variables in the research design, matching control, and control by statistical methods, physical environment control, and </a:t>
            </a:r>
            <a:r>
              <a:rPr lang="en-US" sz="1600" b="1" dirty="0">
                <a:effectLst/>
                <a:latin typeface="Angsana New" panose="02020603050405020304" pitchFamily="18" charset="-34"/>
                <a:ea typeface="Cordia New" panose="020B0304020202020204" pitchFamily="34" charset="-34"/>
              </a:rPr>
              <a:t>Halo effect (Single blind and double-blind)</a:t>
            </a:r>
            <a:endParaRPr lang="th-TH" sz="1600" dirty="0">
              <a:latin typeface="Times New Roman" panose="02020603050405020304" pitchFamily="18" charset="0"/>
            </a:endParaRPr>
          </a:p>
        </p:txBody>
      </p:sp>
    </p:spTree>
    <p:extLst>
      <p:ext uri="{BB962C8B-B14F-4D97-AF65-F5344CB8AC3E}">
        <p14:creationId xmlns:p14="http://schemas.microsoft.com/office/powerpoint/2010/main" val="3139149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BC83BF-05E4-1E41-E185-286FBC8D5825}"/>
              </a:ext>
            </a:extLst>
          </p:cNvPr>
          <p:cNvSpPr>
            <a:spLocks noGrp="1"/>
          </p:cNvSpPr>
          <p:nvPr>
            <p:ph type="title"/>
          </p:nvPr>
        </p:nvSpPr>
        <p:spPr>
          <a:xfrm>
            <a:off x="1371600" y="685800"/>
            <a:ext cx="10102906" cy="1485900"/>
          </a:xfrm>
        </p:spPr>
        <p:txBody>
          <a:bodyPr>
            <a:normAutofit/>
          </a:bodyPr>
          <a:lstStyle/>
          <a:p>
            <a:pPr algn="ctr"/>
            <a:r>
              <a:rPr lang="en-US" sz="4000" b="1" dirty="0">
                <a:effectLst/>
                <a:latin typeface="Times New Roman" panose="02020603050405020304" pitchFamily="18" charset="0"/>
                <a:ea typeface="Calibri" panose="020F0502020204030204" pitchFamily="34" charset="0"/>
                <a:cs typeface="Times New Roman" panose="02020603050405020304" pitchFamily="18" charset="0"/>
              </a:rPr>
              <a:t>Checking the Quality of Research </a:t>
            </a:r>
            <a:r>
              <a:rPr lang="en-US" sz="4000" b="1" dirty="0">
                <a:latin typeface="Times New Roman" panose="02020603050405020304" pitchFamily="18" charset="0"/>
                <a:ea typeface="Calibri" panose="020F0502020204030204" pitchFamily="34" charset="0"/>
                <a:cs typeface="Times New Roman" panose="02020603050405020304" pitchFamily="18" charset="0"/>
              </a:rPr>
              <a:t>D</a:t>
            </a:r>
            <a:r>
              <a:rPr lang="en-US" sz="4000" b="1" dirty="0">
                <a:effectLst/>
                <a:latin typeface="Times New Roman" panose="02020603050405020304" pitchFamily="18" charset="0"/>
                <a:ea typeface="Calibri" panose="020F0502020204030204" pitchFamily="34" charset="0"/>
                <a:cs typeface="Times New Roman" panose="02020603050405020304" pitchFamily="18" charset="0"/>
              </a:rPr>
              <a:t>esigns</a:t>
            </a:r>
            <a:endParaRPr lang="th-TH" sz="4000" b="1"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4140F9C9-C137-B877-A708-B626B259842F}"/>
              </a:ext>
            </a:extLst>
          </p:cNvPr>
          <p:cNvSpPr>
            <a:spLocks noGrp="1"/>
          </p:cNvSpPr>
          <p:nvPr>
            <p:ph idx="1"/>
          </p:nvPr>
        </p:nvSpPr>
        <p:spPr/>
        <p:txBody>
          <a:bodyPr>
            <a:normAutofit fontScale="70000" lnSpcReduction="20000"/>
          </a:bodyPr>
          <a:lstStyle/>
          <a:p>
            <a:pPr marL="1398905" indent="457200" algn="thaiDist"/>
            <a:r>
              <a:rPr lang="en-US" sz="2600" dirty="0">
                <a:effectLst/>
                <a:latin typeface="Times New Roman" panose="02020603050405020304" pitchFamily="18" charset="0"/>
                <a:ea typeface="Calibri" panose="020F0502020204030204" pitchFamily="34" charset="0"/>
                <a:cs typeface="Times New Roman" panose="02020603050405020304" pitchFamily="18" charset="0"/>
              </a:rPr>
              <a:t>Kerlinger and Lee (2000, 475: 478) state that the quality of a research design can be examined using criteria of internal validity and external validity of the study. Where internal validity is the consideration of whether or not the research answers the research question correctly or not. Factors affecting internal validity include the history of the sample, maturity, testing, tools and measurement methods. statistical regression, </a:t>
            </a:r>
            <a:r>
              <a:rPr lang="en-US" sz="2600" dirty="0">
                <a:latin typeface="Times New Roman" panose="02020603050405020304" pitchFamily="18" charset="0"/>
                <a:ea typeface="Calibri" panose="020F0502020204030204" pitchFamily="34" charset="0"/>
                <a:cs typeface="Times New Roman" panose="02020603050405020304" pitchFamily="18" charset="0"/>
              </a:rPr>
              <a:t>b</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ias in sample selection, </a:t>
            </a:r>
            <a:r>
              <a:rPr lang="en-US" sz="2600" dirty="0">
                <a:latin typeface="Times New Roman" panose="02020603050405020304" pitchFamily="18" charset="0"/>
                <a:ea typeface="Calibri" panose="020F0502020204030204" pitchFamily="34" charset="0"/>
                <a:cs typeface="Times New Roman" panose="02020603050405020304" pitchFamily="18" charset="0"/>
              </a:rPr>
              <a:t>l</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oss of sample during experiment, </a:t>
            </a:r>
            <a:r>
              <a:rPr lang="en-US" sz="2600" dirty="0">
                <a:latin typeface="Times New Roman" panose="02020603050405020304" pitchFamily="18" charset="0"/>
                <a:ea typeface="Calibri" panose="020F0502020204030204" pitchFamily="34" charset="0"/>
                <a:cs typeface="Times New Roman" panose="02020603050405020304" pitchFamily="18" charset="0"/>
              </a:rPr>
              <a:t>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nteraction of selection, and maturity </a:t>
            </a:r>
          </a:p>
          <a:p>
            <a:pPr marL="1398905" indent="457200" algn="thaiDist"/>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As for external validity  is considered that the research results can be summarized and referenced, </a:t>
            </a:r>
            <a:r>
              <a:rPr lang="en-US" sz="2600" dirty="0">
                <a:latin typeface="Times New Roman" panose="02020603050405020304" pitchFamily="18" charset="0"/>
                <a:ea typeface="Calibri" panose="020F0502020204030204" pitchFamily="34" charset="0"/>
                <a:cs typeface="Times New Roman" panose="02020603050405020304" pitchFamily="18" charset="0"/>
              </a:rPr>
              <a:t>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an be useful in other situations, other participants, other groups, and other conditions. Factors affecting external validity include: interaction between pre-experimental and experimental measurements, </a:t>
            </a:r>
            <a:r>
              <a:rPr lang="en-US" sz="2600" dirty="0">
                <a:latin typeface="Times New Roman" panose="02020603050405020304" pitchFamily="18" charset="0"/>
                <a:ea typeface="Calibri" panose="020F0502020204030204" pitchFamily="34" charset="0"/>
                <a:cs typeface="Times New Roman" panose="02020603050405020304" pitchFamily="18" charset="0"/>
              </a:rPr>
              <a:t>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he interaction between sampling bias, and experimental or independent variables, </a:t>
            </a:r>
            <a:r>
              <a:rPr lang="en-US" sz="2600" dirty="0">
                <a:latin typeface="Times New Roman" panose="02020603050405020304" pitchFamily="18" charset="0"/>
                <a:ea typeface="Calibri" panose="020F0502020204030204" pitchFamily="34" charset="0"/>
                <a:cs typeface="Times New Roman" panose="02020603050405020304" pitchFamily="18" charset="0"/>
              </a:rPr>
              <a:t>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nfluence of the subject's reaction to the experimental setting, interaction between multiple experimental items, </a:t>
            </a:r>
            <a:r>
              <a:rPr lang="en-US" sz="2600" dirty="0">
                <a:latin typeface="Times New Roman" panose="02020603050405020304" pitchFamily="18" charset="0"/>
                <a:ea typeface="Calibri" panose="020F0502020204030204" pitchFamily="34" charset="0"/>
                <a:cs typeface="Times New Roman" panose="02020603050405020304" pitchFamily="18" charset="0"/>
              </a:rPr>
              <a:t>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he combined influence between the experimental source, and the experimental treatment.​</a:t>
            </a:r>
            <a:endParaRPr lang="th-TH" dirty="0">
              <a:latin typeface="Times New Roman" panose="02020603050405020304" pitchFamily="18" charset="0"/>
              <a:cs typeface="TH Niramit AS" panose="02000506000000020004" pitchFamily="2" charset="-34"/>
            </a:endParaRPr>
          </a:p>
        </p:txBody>
      </p:sp>
    </p:spTree>
    <p:extLst>
      <p:ext uri="{BB962C8B-B14F-4D97-AF65-F5344CB8AC3E}">
        <p14:creationId xmlns:p14="http://schemas.microsoft.com/office/powerpoint/2010/main" val="477391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0030B-26B8-2FA6-84EE-5EBDE45A442D}"/>
              </a:ext>
            </a:extLst>
          </p:cNvPr>
          <p:cNvSpPr>
            <a:spLocks noGrp="1"/>
          </p:cNvSpPr>
          <p:nvPr>
            <p:ph type="title"/>
          </p:nvPr>
        </p:nvSpPr>
        <p:spPr/>
        <p:txBody>
          <a:bodyPr>
            <a:normAutofit/>
          </a:bodyPr>
          <a:lstStyle/>
          <a:p>
            <a:pPr algn="ctr"/>
            <a:r>
              <a:rPr lang="en-US" sz="3600" b="1" dirty="0">
                <a:effectLst/>
                <a:latin typeface="TH Niramit AS" panose="02000506000000020004" pitchFamily="2" charset="-34"/>
                <a:ea typeface="Calibri" panose="020F0502020204030204" pitchFamily="34" charset="0"/>
                <a:cs typeface="TH Niramit AS" panose="02000506000000020004" pitchFamily="2" charset="-34"/>
              </a:rPr>
              <a:t>How to conduct research design</a:t>
            </a:r>
            <a:br>
              <a:rPr lang="en-US" sz="3600" dirty="0">
                <a:effectLst/>
                <a:latin typeface="TH Niramit AS" panose="02000506000000020004" pitchFamily="2" charset="-34"/>
                <a:ea typeface="Calibri" panose="020F0502020204030204" pitchFamily="34" charset="0"/>
                <a:cs typeface="TH Niramit AS" panose="02000506000000020004" pitchFamily="2" charset="-34"/>
              </a:rPr>
            </a:br>
            <a:endParaRPr lang="th-TH" sz="6000" dirty="0">
              <a:latin typeface="TH Niramit AS" panose="02000506000000020004" pitchFamily="2" charset="-34"/>
              <a:cs typeface="TH Niramit AS" panose="02000506000000020004" pitchFamily="2" charset="-34"/>
            </a:endParaRPr>
          </a:p>
        </p:txBody>
      </p:sp>
      <p:sp>
        <p:nvSpPr>
          <p:cNvPr id="5" name="Content Placeholder 4">
            <a:extLst>
              <a:ext uri="{FF2B5EF4-FFF2-40B4-BE49-F238E27FC236}">
                <a16:creationId xmlns:a16="http://schemas.microsoft.com/office/drawing/2014/main" id="{E67BA950-31B3-31B9-3E76-784E34864B7B}"/>
              </a:ext>
            </a:extLst>
          </p:cNvPr>
          <p:cNvSpPr>
            <a:spLocks noGrp="1"/>
          </p:cNvSpPr>
          <p:nvPr>
            <p:ph idx="1"/>
          </p:nvPr>
        </p:nvSpPr>
        <p:spPr>
          <a:xfrm>
            <a:off x="1371600" y="1520792"/>
            <a:ext cx="9601200" cy="4346608"/>
          </a:xfrm>
        </p:spPr>
        <p:txBody>
          <a:bodyPr>
            <a:normAutofit fontScale="92500" lnSpcReduction="20000"/>
          </a:bodyPr>
          <a:lstStyle/>
          <a:p>
            <a:pPr indent="457200" algn="thaiDist"/>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onduct research design is carried out in 3 main areas: design of variables measurement; sampling design, and data analysis design as follows:</a:t>
            </a:r>
          </a:p>
          <a:p>
            <a:pPr indent="457200" algn="thaiDist"/>
            <a:r>
              <a:rPr lang="en-US" sz="2400" dirty="0">
                <a:effectLst/>
                <a:latin typeface="Times New Roman" panose="02020603050405020304" pitchFamily="18" charset="0"/>
                <a:ea typeface="Calibri" panose="020F0502020204030204" pitchFamily="34" charset="0"/>
                <a:cs typeface="Times New Roman" panose="02020603050405020304" pitchFamily="18" charset="0"/>
              </a:rPr>
              <a:t>Variable measurement design (Measurement design) is the design of measuring the value of the independent variable to be studied and measuring the value of the dependent variable as specified in the conceptual framework and hypothesis of the research including the design to control various complicating variables so as not to affect the research results.</a:t>
            </a:r>
          </a:p>
          <a:p>
            <a:pPr indent="457200" algn="thaiDist"/>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Sampling design (sampling design) is a sampling design to obtain a sample that is a good representative of the population by using good techniques with probability sampling. </a:t>
            </a:r>
            <a:r>
              <a:rPr lang="en-US" sz="2400" dirty="0">
                <a:latin typeface="Times New Roman" panose="02020603050405020304" pitchFamily="18" charset="0"/>
                <a:ea typeface="Calibri" panose="020F0502020204030204" pitchFamily="34" charset="0"/>
                <a:cs typeface="Times New Roman" panose="02020603050405020304" pitchFamily="18" charset="0"/>
              </a:rPr>
              <a:t>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n some cases, researchers have other limitations and need to use nonprobability sampling (nonprobability sampling).</a:t>
            </a:r>
          </a:p>
          <a:p>
            <a:pPr indent="457200" algn="thaiDist"/>
            <a:r>
              <a:rPr lang="en-US" sz="2400" dirty="0">
                <a:latin typeface="Times New Roman" panose="02020603050405020304" pitchFamily="18" charset="0"/>
                <a:ea typeface="Calibri" panose="020F0502020204030204" pitchFamily="34" charset="0"/>
                <a:cs typeface="Times New Roman" panose="02020603050405020304" pitchFamily="18" charset="0"/>
              </a:rPr>
              <a:t>D</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ata analysis design (analysis design) is the selection of appropriate statistics for data analysis to answer the research objectives. The selection of statistics for analysis must take into account the level of information in which the variables are measured.</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th-TH" dirty="0"/>
          </a:p>
        </p:txBody>
      </p:sp>
    </p:spTree>
    <p:extLst>
      <p:ext uri="{BB962C8B-B14F-4D97-AF65-F5344CB8AC3E}">
        <p14:creationId xmlns:p14="http://schemas.microsoft.com/office/powerpoint/2010/main" val="1841928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93F8A8-E8F1-83C0-84A6-630784DE21F2}"/>
              </a:ext>
            </a:extLst>
          </p:cNvPr>
          <p:cNvSpPr>
            <a:spLocks noGrp="1"/>
          </p:cNvSpPr>
          <p:nvPr>
            <p:ph type="title"/>
          </p:nvPr>
        </p:nvSpPr>
        <p:spPr/>
        <p:txBody>
          <a:bodyPr>
            <a:normAutofit/>
          </a:bodyPr>
          <a:lstStyle/>
          <a:p>
            <a:pPr algn="ctr"/>
            <a:r>
              <a:rPr lang="en-US" sz="3600" b="1" dirty="0">
                <a:effectLst/>
                <a:latin typeface="Times New Roman" panose="02020603050405020304" pitchFamily="18" charset="0"/>
                <a:ea typeface="Cordia New" panose="020B0304020202020204" pitchFamily="34" charset="-34"/>
                <a:cs typeface="Times New Roman" panose="02020603050405020304" pitchFamily="18" charset="0"/>
              </a:rPr>
              <a:t>Design of Variable </a:t>
            </a:r>
            <a:r>
              <a:rPr lang="en-US" sz="3600" b="1" dirty="0">
                <a:latin typeface="Times New Roman" panose="02020603050405020304" pitchFamily="18" charset="0"/>
                <a:ea typeface="Cordia New" panose="020B0304020202020204" pitchFamily="34" charset="-34"/>
                <a:cs typeface="Times New Roman" panose="02020603050405020304" pitchFamily="18" charset="0"/>
              </a:rPr>
              <a:t>M</a:t>
            </a:r>
            <a:r>
              <a:rPr lang="en-US" sz="3600" b="1" dirty="0">
                <a:effectLst/>
                <a:latin typeface="Times New Roman" panose="02020603050405020304" pitchFamily="18" charset="0"/>
                <a:ea typeface="Cordia New" panose="020B0304020202020204" pitchFamily="34" charset="-34"/>
                <a:cs typeface="Times New Roman" panose="02020603050405020304" pitchFamily="18" charset="0"/>
              </a:rPr>
              <a:t>easurement</a:t>
            </a:r>
            <a:endParaRPr lang="th-TH" sz="7200"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14657D64-33D0-83B3-4010-DE7EA54B1AEB}"/>
              </a:ext>
            </a:extLst>
          </p:cNvPr>
          <p:cNvSpPr>
            <a:spLocks noGrp="1"/>
          </p:cNvSpPr>
          <p:nvPr>
            <p:ph idx="1"/>
          </p:nvPr>
        </p:nvSpPr>
        <p:spPr>
          <a:xfrm>
            <a:off x="1371600" y="1684421"/>
            <a:ext cx="9601200" cy="4182979"/>
          </a:xfrm>
        </p:spPr>
        <p:txBody>
          <a:bodyPr>
            <a:normAutofit fontScale="62500" lnSpcReduction="20000"/>
          </a:bodyPr>
          <a:lstStyle/>
          <a:p>
            <a:pPr indent="0" algn="thaiDist">
              <a:buNone/>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Variable measurement design (Measurement design) is the design of measuring the value of the independent variable to be studied and measuring the value of the dependent variable. As specified in the conceptual framework and hypothesis of the research including the design to control various complicating variables so as not to affect the research results to reduce discrepancies that will occur in research as much as possible. </a:t>
            </a:r>
            <a:r>
              <a:rPr lang="en-US" sz="3000" dirty="0">
                <a:latin typeface="Times New Roman" panose="02020603050405020304" pitchFamily="18" charset="0"/>
                <a:ea typeface="Calibri" panose="020F0502020204030204" pitchFamily="34" charset="0"/>
                <a:cs typeface="Times New Roman" panose="02020603050405020304" pitchFamily="18" charset="0"/>
              </a:rPr>
              <a:t>R</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esearchers must do in designing the measurement of variables as follows:  </a:t>
            </a:r>
          </a:p>
          <a:p>
            <a:pPr marL="898398" indent="-514350" algn="thaiDist">
              <a:buAutoNum type="arabicParenR"/>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define the types of variables in research. Which variable is an independent variable? Which variable is the dependent variable? What variables are expected to be complicating variables in the research? that researchers must control</a:t>
            </a:r>
          </a:p>
          <a:p>
            <a:pPr marL="898398" indent="-514350" algn="thaiDist">
              <a:buAutoNum type="arabicParenR"/>
            </a:pPr>
            <a:r>
              <a:rPr lang="en-US" sz="3000" dirty="0">
                <a:latin typeface="Times New Roman" panose="02020603050405020304" pitchFamily="18" charset="0"/>
                <a:ea typeface="Calibri" panose="020F0502020204030204" pitchFamily="34" charset="0"/>
                <a:cs typeface="Times New Roman" panose="02020603050405020304" pitchFamily="18" charset="0"/>
              </a:rPr>
              <a:t>define v</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ariable which transform from abstract theoretical concepts to operational definitions that can measure variables through research tools.</a:t>
            </a:r>
          </a:p>
          <a:p>
            <a:pPr marL="898398" indent="-514350" algn="thaiDist">
              <a:buAutoNum type="arabicParenR"/>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define the tools used to measure the variables to cover the variables that need to be studied. Create according to variable definitions to obtain data to answer research questions and answer research objectives.​</a:t>
            </a:r>
            <a:endParaRPr lang="th-TH" dirty="0">
              <a:latin typeface="Times New Roman" panose="02020603050405020304" pitchFamily="18" charset="0"/>
            </a:endParaRPr>
          </a:p>
        </p:txBody>
      </p:sp>
    </p:spTree>
    <p:extLst>
      <p:ext uri="{BB962C8B-B14F-4D97-AF65-F5344CB8AC3E}">
        <p14:creationId xmlns:p14="http://schemas.microsoft.com/office/powerpoint/2010/main" val="3888333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214915C-184C-1C40-EAD1-648FC1B95C35}"/>
              </a:ext>
            </a:extLst>
          </p:cNvPr>
          <p:cNvSpPr>
            <a:spLocks noGrp="1"/>
          </p:cNvSpPr>
          <p:nvPr>
            <p:ph type="title"/>
          </p:nvPr>
        </p:nvSpPr>
        <p:spPr>
          <a:xfrm>
            <a:off x="1477478" y="320040"/>
            <a:ext cx="9601200" cy="1485900"/>
          </a:xfrm>
        </p:spPr>
        <p:txBody>
          <a:bodyPr>
            <a:normAutofit/>
          </a:bodyPr>
          <a:lstStyle/>
          <a:p>
            <a:pPr algn="ctr"/>
            <a:r>
              <a:rPr lang="en-US" sz="4000" b="1" dirty="0">
                <a:effectLst/>
                <a:latin typeface="Times New Roman" panose="02020603050405020304" pitchFamily="18" charset="0"/>
                <a:ea typeface="Cordia New" panose="020B0304020202020204" pitchFamily="34" charset="-34"/>
                <a:cs typeface="Times New Roman" panose="02020603050405020304" pitchFamily="18" charset="0"/>
              </a:rPr>
              <a:t>Sampling Design</a:t>
            </a:r>
            <a:endParaRPr lang="th-TH" sz="8000"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C60BC374-8035-B298-01CC-675EC9C7FC7C}"/>
              </a:ext>
            </a:extLst>
          </p:cNvPr>
          <p:cNvSpPr>
            <a:spLocks noGrp="1"/>
          </p:cNvSpPr>
          <p:nvPr>
            <p:ph idx="1"/>
          </p:nvPr>
        </p:nvSpPr>
        <p:spPr>
          <a:xfrm>
            <a:off x="1660785" y="860057"/>
            <a:ext cx="9601200" cy="5137885"/>
          </a:xfrm>
        </p:spPr>
        <p:txBody>
          <a:bodyPr>
            <a:noAutofit/>
          </a:bodyPr>
          <a:lstStyle/>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Sampling design is a sampling design to obtain a sample that is a good representative of the population to be able to correctly use the research results obtained from the sample to be referred to the target population, and reliable or the research results can be used for use in similar situations. </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The key principles of good sampling design are:</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 Use good techniques with probability sampling which allow every unit of the population to have an equal chance of being randomly selected as a sample.</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 Determine the appropriate sample size according to statistical principles. under limited resources.</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Probability Sampling consists of 5 methods:</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1) Simple random sampling is a random sample that gives every unit in the population have equal selection and independent chance of being selected as a sample. Sampling may be used the lottery </a:t>
            </a:r>
            <a:r>
              <a:rPr lang="en-US" sz="1300" dirty="0">
                <a:latin typeface="Times New Roman" panose="02020603050405020304" pitchFamily="18" charset="0"/>
                <a:ea typeface="Calibri" panose="020F0502020204030204" pitchFamily="34" charset="0"/>
                <a:cs typeface="TH Niramit AS" panose="02000506000000020004" pitchFamily="2" charset="-34"/>
              </a:rPr>
              <a:t>drawing </a:t>
            </a:r>
            <a:r>
              <a:rPr lang="en-US" sz="1300" dirty="0">
                <a:effectLst/>
                <a:latin typeface="Times New Roman" panose="02020603050405020304" pitchFamily="18" charset="0"/>
                <a:ea typeface="Calibri" panose="020F0502020204030204" pitchFamily="34" charset="0"/>
                <a:cs typeface="TH Niramit AS" panose="02000506000000020004" pitchFamily="2" charset="-34"/>
              </a:rPr>
              <a:t>method,, random number tables, etc.</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2) Systematic sampling is used in cases where members who will be randomly drawn as a sample have already been sorted or listed. In random sampling, the population is divided into equal intervals.</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3) stratified sampling  is a random sampling by separating the population into small populations or stratification first. Each stratum has the same (homogeneous) characteristics, but different strata have different characteristics. Then, a simple random sample is drawn from each stratum to obtain a sample number proportional to the sample size in each stratum.</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4) cluster sampling  is a random sampling by dividing the population into groups based on areas or regions. The sample units within each group have different characteristics but when considering between groups, there are similarities. In random sampling, only certain groups were randomly selected as a sample group but in the case where each random group is very large, </a:t>
            </a:r>
            <a:r>
              <a:rPr lang="en-US" sz="1300" dirty="0">
                <a:latin typeface="Times New Roman" panose="02020603050405020304" pitchFamily="18" charset="0"/>
                <a:ea typeface="Calibri" panose="020F0502020204030204" pitchFamily="34" charset="0"/>
                <a:cs typeface="TH Niramit AS" panose="02000506000000020004" pitchFamily="2" charset="-34"/>
              </a:rPr>
              <a:t>i</a:t>
            </a:r>
            <a:r>
              <a:rPr lang="en-US" sz="1300" dirty="0">
                <a:effectLst/>
                <a:latin typeface="Times New Roman" panose="02020603050405020304" pitchFamily="18" charset="0"/>
                <a:ea typeface="Calibri" panose="020F0502020204030204" pitchFamily="34" charset="0"/>
                <a:cs typeface="TH Niramit AS" panose="02000506000000020004" pitchFamily="2" charset="-34"/>
              </a:rPr>
              <a:t>t is not necessary to study from every unit; a multi-stage random sampling method may be used to obtain a sample size that is appropriate.</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5) Multi-stage random sampling is a mixed sampling with many steps. It is commonly used with populations that have a multi-layered structure, such as regions, provinces, districts, sub-districts, villages, etc. Then randomize the population according to the hierarchy step by step. In each step, you can choose to use one of the 4 random sampling methods above as appropriate to the population in each step. But in some cases, researchers have other limitations involved. Sampling without Probability​</a:t>
            </a:r>
            <a:endParaRPr lang="th-TH" sz="1300" dirty="0"/>
          </a:p>
        </p:txBody>
      </p:sp>
    </p:spTree>
    <p:extLst>
      <p:ext uri="{BB962C8B-B14F-4D97-AF65-F5344CB8AC3E}">
        <p14:creationId xmlns:p14="http://schemas.microsoft.com/office/powerpoint/2010/main" val="550243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4B485B8-46A5-BFD7-6DD0-905F05101E5B}"/>
              </a:ext>
            </a:extLst>
          </p:cNvPr>
          <p:cNvSpPr>
            <a:spLocks noGrp="1"/>
          </p:cNvSpPr>
          <p:nvPr>
            <p:ph type="title"/>
          </p:nvPr>
        </p:nvSpPr>
        <p:spPr>
          <a:xfrm>
            <a:off x="1371600" y="685800"/>
            <a:ext cx="9601200" cy="834992"/>
          </a:xfrm>
        </p:spPr>
        <p:txBody>
          <a:bodyPr/>
          <a:lstStyle/>
          <a:p>
            <a:pPr algn="ct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Sampling Design</a:t>
            </a:r>
            <a:endParaRPr lang="th-TH" dirty="0">
              <a:latin typeface="Times New Roman" panose="02020603050405020304" pitchFamily="18" charset="0"/>
            </a:endParaRPr>
          </a:p>
        </p:txBody>
      </p:sp>
      <p:sp>
        <p:nvSpPr>
          <p:cNvPr id="5" name="Content Placeholder 4">
            <a:extLst>
              <a:ext uri="{FF2B5EF4-FFF2-40B4-BE49-F238E27FC236}">
                <a16:creationId xmlns:a16="http://schemas.microsoft.com/office/drawing/2014/main" id="{CC336A49-4682-85D8-AA52-82DCFDF56259}"/>
              </a:ext>
            </a:extLst>
          </p:cNvPr>
          <p:cNvSpPr>
            <a:spLocks noGrp="1"/>
          </p:cNvSpPr>
          <p:nvPr>
            <p:ph idx="1"/>
          </p:nvPr>
        </p:nvSpPr>
        <p:spPr>
          <a:xfrm>
            <a:off x="1592981" y="2016492"/>
            <a:ext cx="9601200" cy="3581400"/>
          </a:xfrm>
        </p:spPr>
        <p:txBody>
          <a:bodyPr>
            <a:normAutofit fontScale="92500" lnSpcReduction="20000"/>
          </a:bodyPr>
          <a:lstStyle/>
          <a:p>
            <a:pPr algn="thaiDist"/>
            <a:r>
              <a:rPr lang="th-TH" sz="2000" b="1" dirty="0">
                <a:latin typeface="TH Niramit AS" panose="02000506000000020004" pitchFamily="2" charset="-34"/>
                <a:ea typeface="Cordia New" panose="020B0304020202020204" pitchFamily="34" charset="-34"/>
                <a:cs typeface="TH Niramit AS" panose="02000506000000020004" pitchFamily="2" charset="-34"/>
              </a:rPr>
              <a:t> </a:t>
            </a:r>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Nonprobability sampling is the selection of a sample without consideration. Each sample unit has an equal chance of being selected. Selection of the sample in this way cannot refer the results to the population but is convenience, </a:t>
            </a:r>
            <a:r>
              <a:rPr lang="en-US" dirty="0">
                <a:latin typeface="Times New Roman" panose="02020603050405020304" pitchFamily="18" charset="0"/>
                <a:ea typeface="Cordia New" panose="020B0304020202020204" pitchFamily="34" charset="-34"/>
                <a:cs typeface="Times New Roman" panose="02020603050405020304" pitchFamily="18" charset="0"/>
              </a:rPr>
              <a:t>s</a:t>
            </a:r>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ave both time, and money. </a:t>
            </a:r>
          </a:p>
          <a:p>
            <a:pPr algn="thaiDist"/>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Randomization by this method are as follows:</a:t>
            </a:r>
          </a:p>
          <a:p>
            <a:pPr algn="thaiDist"/>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1) Accidental sample selection sampling is the selection of a sample in a non-specific way. Researchers can choose a sample of people who have the characteristics that the researcher is interested in collecting data.</a:t>
            </a:r>
          </a:p>
          <a:p>
            <a:pPr algn="thaiDist"/>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2) Purposive sampling  is a sample selection where the researcher uses discretion to determine who will meet the objectives of the research by electing a specific sample which requires knowledge, researchers' expertise, and experience in that matter</a:t>
            </a:r>
          </a:p>
          <a:p>
            <a:pPr algn="thaiDist"/>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3) Quota sampling is the selection of a sample using the proportion of the sample to the population. In sampling, the population is first divided into parts, then the sample is randomly drawn according to the specified quota proportion.​</a:t>
            </a:r>
            <a:endParaRPr lang="th-TH" dirty="0">
              <a:latin typeface="Times New Roman" panose="02020603050405020304" pitchFamily="18" charset="0"/>
            </a:endParaRPr>
          </a:p>
        </p:txBody>
      </p:sp>
    </p:spTree>
    <p:extLst>
      <p:ext uri="{BB962C8B-B14F-4D97-AF65-F5344CB8AC3E}">
        <p14:creationId xmlns:p14="http://schemas.microsoft.com/office/powerpoint/2010/main" val="131340153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{6061F4CA-10B0-4733-9087-E55B8719232A}tf10001105</Template>
  <TotalTime>735</TotalTime>
  <Words>3878</Words>
  <Application>Microsoft Office PowerPoint</Application>
  <PresentationFormat>Widescreen</PresentationFormat>
  <Paragraphs>142</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Angsana New</vt:lpstr>
      <vt:lpstr>Consolas</vt:lpstr>
      <vt:lpstr>Cordia New</vt:lpstr>
      <vt:lpstr>Franklin Gothic Book</vt:lpstr>
      <vt:lpstr>TH Niramit AS</vt:lpstr>
      <vt:lpstr>Times New Roman</vt:lpstr>
      <vt:lpstr>Crop</vt:lpstr>
      <vt:lpstr>Research Design</vt:lpstr>
      <vt:lpstr>PowerPoint Presentation</vt:lpstr>
      <vt:lpstr>Significant of Research Design</vt:lpstr>
      <vt:lpstr>Principles of Research Design </vt:lpstr>
      <vt:lpstr>Checking the Quality of Research Designs</vt:lpstr>
      <vt:lpstr>How to conduct research design </vt:lpstr>
      <vt:lpstr>Design of Variable Measurement</vt:lpstr>
      <vt:lpstr>Sampling Design</vt:lpstr>
      <vt:lpstr>Sampling Design</vt:lpstr>
      <vt:lpstr>Design of Data Analysis</vt:lpstr>
      <vt:lpstr>PowerPoint Presentation</vt:lpstr>
      <vt:lpstr>Experimental Research Design</vt:lpstr>
      <vt:lpstr>Pre-Experimental Research Design </vt:lpstr>
      <vt:lpstr>Quasi-Experimental Research Design</vt:lpstr>
      <vt:lpstr>Quasi-Experimental Research Design</vt:lpstr>
      <vt:lpstr>True Experimental Research Design </vt:lpstr>
      <vt:lpstr>True Experimental Research Design</vt:lpstr>
      <vt:lpstr>Important characteristics of all 3 types of experimental research </vt:lpstr>
      <vt:lpstr>Non-Experimental Research Design</vt:lpstr>
      <vt:lpstr>Survey Research</vt:lpstr>
      <vt:lpstr>Step of Descriptive Research Design</vt:lpstr>
      <vt:lpstr>Mixed Methods Research Design </vt:lpstr>
      <vt:lpstr>PowerPoint Presentation</vt:lpstr>
      <vt:lpstr>Types of Mixed Methods Research Design  </vt:lpstr>
      <vt:lpstr>Types of Mixed Methods Research Design</vt:lpstr>
      <vt:lpstr>Mixed Methods Research Design </vt:lpstr>
      <vt:lpstr>Mixed Methods Research Design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sarisak soontornchai</dc:creator>
  <cp:lastModifiedBy>sarisak soontornchai</cp:lastModifiedBy>
  <cp:revision>22</cp:revision>
  <dcterms:created xsi:type="dcterms:W3CDTF">2023-10-18T01:48:09Z</dcterms:created>
  <dcterms:modified xsi:type="dcterms:W3CDTF">2024-01-14T09:28:16Z</dcterms:modified>
</cp:coreProperties>
</file>