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9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71" r:id="rId8"/>
    <p:sldId id="272" r:id="rId9"/>
    <p:sldId id="260" r:id="rId10"/>
    <p:sldId id="261" r:id="rId11"/>
    <p:sldId id="273" r:id="rId12"/>
    <p:sldId id="274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embeddedFontLst>
    <p:embeddedFont>
      <p:font typeface="4805_KwangMD_Melt" panose="02000000000000000000" pitchFamily="2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274C8-4473-4EA1-9986-A24D94C1DE69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FBFB355-D7A8-4BA0-BD4E-9B0195268CB1}">
      <dgm:prSet custT="1"/>
      <dgm:spPr/>
      <dgm:t>
        <a:bodyPr/>
        <a:lstStyle/>
        <a:p>
          <a:r>
            <a:rPr lang="th-TH" sz="3000" b="0" i="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การวิเคราะห์เกี่ยวกับการตีความของผู้รับสาร</a:t>
          </a:r>
          <a:endParaRPr lang="en-US" sz="30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2241864B-04A3-41B1-98D1-0E568EA5CCFE}" type="parTrans" cxnId="{9FF1A41D-64A3-459A-A9F1-180F225CE150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168AA078-45D1-45E2-9548-14505815291D}" type="sibTrans" cxnId="{9FF1A41D-64A3-459A-A9F1-180F225CE150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7B5D5AED-8801-4FF7-A873-0F1C4128E322}">
      <dgm:prSet custT="1"/>
      <dgm:spPr/>
      <dgm:t>
        <a:bodyPr/>
        <a:lstStyle/>
        <a:p>
          <a:r>
            <a:rPr lang="th-TH" sz="2800" b="0" i="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การกำหนด (หรือทำความเข้าใจ) ขอบเขตของวัตถุประสงค์ในการสร้างสารให้แจ่มชัด</a:t>
          </a:r>
          <a:endParaRPr lang="en-US" sz="28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EF9821B8-0C7C-4357-A3A4-D5F78A748E4D}" type="parTrans" cxnId="{4A84D954-7BDB-4E8C-925F-41F1C6409613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03E563B5-A533-4D86-8EC0-225440D92EDD}" type="sibTrans" cxnId="{4A84D954-7BDB-4E8C-925F-41F1C6409613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40B6B56A-F4E1-4331-BAAC-6054FC9B2A89}">
      <dgm:prSet custT="1"/>
      <dgm:spPr/>
      <dgm:t>
        <a:bodyPr/>
        <a:lstStyle/>
        <a:p>
          <a:r>
            <a:rPr lang="th-TH" sz="3300" b="0" i="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การเข้าใจศักยภาพและข้อจำกัดของสื่อที่ใช้</a:t>
          </a:r>
          <a:endParaRPr lang="en-US" sz="33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44559FF2-52A5-4CA9-A783-22EED222E718}" type="parTrans" cxnId="{0D5785E9-84C3-4A72-BAB4-6D9D6F3F0F9B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2E028409-F6DB-4828-983D-B120A1D0AAAA}" type="sibTrans" cxnId="{0D5785E9-84C3-4A72-BAB4-6D9D6F3F0F9B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39607934-CD5A-40A8-B6C7-9C763F2F85EB}">
      <dgm:prSet custT="1"/>
      <dgm:spPr/>
      <dgm:t>
        <a:bodyPr/>
        <a:lstStyle/>
        <a:p>
          <a:r>
            <a:rPr lang="th-TH" sz="3600" b="0" i="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การคาดทำนายผลลัพธ์จากสารที่สร้าง</a:t>
          </a:r>
          <a:endParaRPr lang="en-US" sz="36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9A0981F8-4263-4DBD-9E66-9E6B4D37BD55}" type="parTrans" cxnId="{E0AE7801-A199-40F5-A2C8-F9ED1382763E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EE86AB9D-3935-438A-A866-EAD3E5DBA5BC}" type="sibTrans" cxnId="{E0AE7801-A199-40F5-A2C8-F9ED1382763E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46141890-67DA-484D-A697-A15777439D39}">
      <dgm:prSet custT="1"/>
      <dgm:spPr/>
      <dgm:t>
        <a:bodyPr/>
        <a:lstStyle/>
        <a:p>
          <a:r>
            <a:rPr lang="th-TH" sz="2000" b="0" i="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การประยุกต์ (สร้างสรรค์) เนื้อหาของสารที่จะสื่อสารออกไปให้เหมาะสมกับบริบทในการสื่อสาร </a:t>
          </a:r>
          <a:r>
            <a:rPr lang="th-TH" sz="1600" b="0" i="0" dirty="0">
              <a:latin typeface="4805_KwangMD_Melt" panose="02000000000000000000" pitchFamily="2" charset="0"/>
              <a:cs typeface="4805_KwangMD_Melt" panose="02000000000000000000" pitchFamily="2" charset="0"/>
            </a:rPr>
            <a:t>(สถานการณ์แวดล้อม ความสัมพันธ์ และลักษณะเฉพาะของบุคคลที่เกี่ยวข้อง โดยต้องหาจุดสมดุลระหว่างเนื้อหาที่องค์กร)</a:t>
          </a:r>
          <a:endParaRPr lang="en-US" sz="14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15B6C0FF-460F-409D-90C2-DA2340091445}" type="parTrans" cxnId="{6E71E273-6A5E-47E7-A05F-5361D5EAAF39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39A88041-A0DA-4BD2-A072-F6D225D4B7B3}" type="sibTrans" cxnId="{6E71E273-6A5E-47E7-A05F-5361D5EAAF39}">
      <dgm:prSet/>
      <dgm:spPr/>
      <dgm:t>
        <a:bodyPr/>
        <a:lstStyle/>
        <a:p>
          <a:endParaRPr lang="en-US">
            <a:latin typeface="4805_KwangMD_Melt" panose="02000000000000000000" pitchFamily="2" charset="0"/>
            <a:cs typeface="4805_KwangMD_Melt" panose="02000000000000000000" pitchFamily="2" charset="0"/>
          </a:endParaRPr>
        </a:p>
      </dgm:t>
    </dgm:pt>
    <dgm:pt modelId="{86E521AE-497D-485F-A655-FAE147CC893D}" type="pres">
      <dgm:prSet presAssocID="{C15274C8-4473-4EA1-9986-A24D94C1DE69}" presName="outerComposite" presStyleCnt="0">
        <dgm:presLayoutVars>
          <dgm:chMax val="5"/>
          <dgm:dir/>
          <dgm:resizeHandles val="exact"/>
        </dgm:presLayoutVars>
      </dgm:prSet>
      <dgm:spPr/>
    </dgm:pt>
    <dgm:pt modelId="{C911E096-A27C-4A99-AEB5-10FFB54AE60D}" type="pres">
      <dgm:prSet presAssocID="{C15274C8-4473-4EA1-9986-A24D94C1DE69}" presName="dummyMaxCanvas" presStyleCnt="0">
        <dgm:presLayoutVars/>
      </dgm:prSet>
      <dgm:spPr/>
    </dgm:pt>
    <dgm:pt modelId="{95583DDB-5447-4806-B6D1-5A3136E2F830}" type="pres">
      <dgm:prSet presAssocID="{C15274C8-4473-4EA1-9986-A24D94C1DE69}" presName="FiveNodes_1" presStyleLbl="node1" presStyleIdx="0" presStyleCnt="5" custLinFactNeighborX="-46599" custLinFactNeighborY="-3809">
        <dgm:presLayoutVars>
          <dgm:bulletEnabled val="1"/>
        </dgm:presLayoutVars>
      </dgm:prSet>
      <dgm:spPr/>
    </dgm:pt>
    <dgm:pt modelId="{93208D5B-2E2C-4BF0-A6F9-5B497750FDEC}" type="pres">
      <dgm:prSet presAssocID="{C15274C8-4473-4EA1-9986-A24D94C1DE69}" presName="FiveNodes_2" presStyleLbl="node1" presStyleIdx="1" presStyleCnt="5">
        <dgm:presLayoutVars>
          <dgm:bulletEnabled val="1"/>
        </dgm:presLayoutVars>
      </dgm:prSet>
      <dgm:spPr/>
    </dgm:pt>
    <dgm:pt modelId="{AFEBCD19-9BDB-4A9A-8749-FB8FCD52D7D5}" type="pres">
      <dgm:prSet presAssocID="{C15274C8-4473-4EA1-9986-A24D94C1DE69}" presName="FiveNodes_3" presStyleLbl="node1" presStyleIdx="2" presStyleCnt="5">
        <dgm:presLayoutVars>
          <dgm:bulletEnabled val="1"/>
        </dgm:presLayoutVars>
      </dgm:prSet>
      <dgm:spPr/>
    </dgm:pt>
    <dgm:pt modelId="{03886C3C-D73E-481F-8697-FFBDAB851343}" type="pres">
      <dgm:prSet presAssocID="{C15274C8-4473-4EA1-9986-A24D94C1DE69}" presName="FiveNodes_4" presStyleLbl="node1" presStyleIdx="3" presStyleCnt="5">
        <dgm:presLayoutVars>
          <dgm:bulletEnabled val="1"/>
        </dgm:presLayoutVars>
      </dgm:prSet>
      <dgm:spPr/>
    </dgm:pt>
    <dgm:pt modelId="{BB93A6A1-96C4-48F0-91FD-CF8C7A491DBB}" type="pres">
      <dgm:prSet presAssocID="{C15274C8-4473-4EA1-9986-A24D94C1DE69}" presName="FiveNodes_5" presStyleLbl="node1" presStyleIdx="4" presStyleCnt="5">
        <dgm:presLayoutVars>
          <dgm:bulletEnabled val="1"/>
        </dgm:presLayoutVars>
      </dgm:prSet>
      <dgm:spPr/>
    </dgm:pt>
    <dgm:pt modelId="{222988FE-F418-4928-B76C-57AD4F68309A}" type="pres">
      <dgm:prSet presAssocID="{C15274C8-4473-4EA1-9986-A24D94C1DE69}" presName="FiveConn_1-2" presStyleLbl="fgAccFollowNode1" presStyleIdx="0" presStyleCnt="4">
        <dgm:presLayoutVars>
          <dgm:bulletEnabled val="1"/>
        </dgm:presLayoutVars>
      </dgm:prSet>
      <dgm:spPr/>
    </dgm:pt>
    <dgm:pt modelId="{481BA268-3BFC-4748-9ECD-4EA3C815D01B}" type="pres">
      <dgm:prSet presAssocID="{C15274C8-4473-4EA1-9986-A24D94C1DE69}" presName="FiveConn_2-3" presStyleLbl="fgAccFollowNode1" presStyleIdx="1" presStyleCnt="4">
        <dgm:presLayoutVars>
          <dgm:bulletEnabled val="1"/>
        </dgm:presLayoutVars>
      </dgm:prSet>
      <dgm:spPr/>
    </dgm:pt>
    <dgm:pt modelId="{DA0ED78D-4E62-40CB-833D-E0EE9F21734E}" type="pres">
      <dgm:prSet presAssocID="{C15274C8-4473-4EA1-9986-A24D94C1DE69}" presName="FiveConn_3-4" presStyleLbl="fgAccFollowNode1" presStyleIdx="2" presStyleCnt="4">
        <dgm:presLayoutVars>
          <dgm:bulletEnabled val="1"/>
        </dgm:presLayoutVars>
      </dgm:prSet>
      <dgm:spPr/>
    </dgm:pt>
    <dgm:pt modelId="{D50046FB-F638-42EA-BD98-4F531D99D487}" type="pres">
      <dgm:prSet presAssocID="{C15274C8-4473-4EA1-9986-A24D94C1DE69}" presName="FiveConn_4-5" presStyleLbl="fgAccFollowNode1" presStyleIdx="3" presStyleCnt="4">
        <dgm:presLayoutVars>
          <dgm:bulletEnabled val="1"/>
        </dgm:presLayoutVars>
      </dgm:prSet>
      <dgm:spPr/>
    </dgm:pt>
    <dgm:pt modelId="{799B6217-5AE1-4C00-88B0-2668B61178D6}" type="pres">
      <dgm:prSet presAssocID="{C15274C8-4473-4EA1-9986-A24D94C1DE69}" presName="FiveNodes_1_text" presStyleLbl="node1" presStyleIdx="4" presStyleCnt="5">
        <dgm:presLayoutVars>
          <dgm:bulletEnabled val="1"/>
        </dgm:presLayoutVars>
      </dgm:prSet>
      <dgm:spPr/>
    </dgm:pt>
    <dgm:pt modelId="{58E74497-2D7F-4E56-B84E-57E54FAB5A07}" type="pres">
      <dgm:prSet presAssocID="{C15274C8-4473-4EA1-9986-A24D94C1DE69}" presName="FiveNodes_2_text" presStyleLbl="node1" presStyleIdx="4" presStyleCnt="5">
        <dgm:presLayoutVars>
          <dgm:bulletEnabled val="1"/>
        </dgm:presLayoutVars>
      </dgm:prSet>
      <dgm:spPr/>
    </dgm:pt>
    <dgm:pt modelId="{75597E55-1C72-4F03-856C-51CE5877E686}" type="pres">
      <dgm:prSet presAssocID="{C15274C8-4473-4EA1-9986-A24D94C1DE69}" presName="FiveNodes_3_text" presStyleLbl="node1" presStyleIdx="4" presStyleCnt="5">
        <dgm:presLayoutVars>
          <dgm:bulletEnabled val="1"/>
        </dgm:presLayoutVars>
      </dgm:prSet>
      <dgm:spPr/>
    </dgm:pt>
    <dgm:pt modelId="{D0D928CC-554F-4B16-9717-4FC81F6A4F1F}" type="pres">
      <dgm:prSet presAssocID="{C15274C8-4473-4EA1-9986-A24D94C1DE69}" presName="FiveNodes_4_text" presStyleLbl="node1" presStyleIdx="4" presStyleCnt="5">
        <dgm:presLayoutVars>
          <dgm:bulletEnabled val="1"/>
        </dgm:presLayoutVars>
      </dgm:prSet>
      <dgm:spPr/>
    </dgm:pt>
    <dgm:pt modelId="{42055494-3EEA-4DEF-93A3-A79C40516284}" type="pres">
      <dgm:prSet presAssocID="{C15274C8-4473-4EA1-9986-A24D94C1DE6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0AE7801-A199-40F5-A2C8-F9ED1382763E}" srcId="{C15274C8-4473-4EA1-9986-A24D94C1DE69}" destId="{39607934-CD5A-40A8-B6C7-9C763F2F85EB}" srcOrd="3" destOrd="0" parTransId="{9A0981F8-4263-4DBD-9E66-9E6B4D37BD55}" sibTransId="{EE86AB9D-3935-438A-A866-EAD3E5DBA5BC}"/>
    <dgm:cxn modelId="{26E7F30A-FC80-4179-94D9-A57A5CBB5388}" type="presOf" srcId="{EE86AB9D-3935-438A-A866-EAD3E5DBA5BC}" destId="{D50046FB-F638-42EA-BD98-4F531D99D487}" srcOrd="0" destOrd="0" presId="urn:microsoft.com/office/officeart/2005/8/layout/vProcess5"/>
    <dgm:cxn modelId="{0B16380C-1C9B-4CED-817E-2548DD405A04}" type="presOf" srcId="{CFBFB355-D7A8-4BA0-BD4E-9B0195268CB1}" destId="{95583DDB-5447-4806-B6D1-5A3136E2F830}" srcOrd="0" destOrd="0" presId="urn:microsoft.com/office/officeart/2005/8/layout/vProcess5"/>
    <dgm:cxn modelId="{5D9C321C-6D81-43D6-856B-BF898038A0CD}" type="presOf" srcId="{39607934-CD5A-40A8-B6C7-9C763F2F85EB}" destId="{D0D928CC-554F-4B16-9717-4FC81F6A4F1F}" srcOrd="1" destOrd="0" presId="urn:microsoft.com/office/officeart/2005/8/layout/vProcess5"/>
    <dgm:cxn modelId="{9FF1A41D-64A3-459A-A9F1-180F225CE150}" srcId="{C15274C8-4473-4EA1-9986-A24D94C1DE69}" destId="{CFBFB355-D7A8-4BA0-BD4E-9B0195268CB1}" srcOrd="0" destOrd="0" parTransId="{2241864B-04A3-41B1-98D1-0E568EA5CCFE}" sibTransId="{168AA078-45D1-45E2-9548-14505815291D}"/>
    <dgm:cxn modelId="{AC87F420-720C-4E49-BEE4-E694BD525539}" type="presOf" srcId="{39607934-CD5A-40A8-B6C7-9C763F2F85EB}" destId="{03886C3C-D73E-481F-8697-FFBDAB851343}" srcOrd="0" destOrd="0" presId="urn:microsoft.com/office/officeart/2005/8/layout/vProcess5"/>
    <dgm:cxn modelId="{01DA0467-0B8C-4804-9869-AA02EDE41325}" type="presOf" srcId="{CFBFB355-D7A8-4BA0-BD4E-9B0195268CB1}" destId="{799B6217-5AE1-4C00-88B0-2668B61178D6}" srcOrd="1" destOrd="0" presId="urn:microsoft.com/office/officeart/2005/8/layout/vProcess5"/>
    <dgm:cxn modelId="{F36A6E6C-E794-48A9-99EF-BBF41C3E3964}" type="presOf" srcId="{7B5D5AED-8801-4FF7-A873-0F1C4128E322}" destId="{93208D5B-2E2C-4BF0-A6F9-5B497750FDEC}" srcOrd="0" destOrd="0" presId="urn:microsoft.com/office/officeart/2005/8/layout/vProcess5"/>
    <dgm:cxn modelId="{6E71E273-6A5E-47E7-A05F-5361D5EAAF39}" srcId="{C15274C8-4473-4EA1-9986-A24D94C1DE69}" destId="{46141890-67DA-484D-A697-A15777439D39}" srcOrd="4" destOrd="0" parTransId="{15B6C0FF-460F-409D-90C2-DA2340091445}" sibTransId="{39A88041-A0DA-4BD2-A072-F6D225D4B7B3}"/>
    <dgm:cxn modelId="{4A84D954-7BDB-4E8C-925F-41F1C6409613}" srcId="{C15274C8-4473-4EA1-9986-A24D94C1DE69}" destId="{7B5D5AED-8801-4FF7-A873-0F1C4128E322}" srcOrd="1" destOrd="0" parTransId="{EF9821B8-0C7C-4357-A3A4-D5F78A748E4D}" sibTransId="{03E563B5-A533-4D86-8EC0-225440D92EDD}"/>
    <dgm:cxn modelId="{8BF7E6A9-8E6B-4326-8912-154293460824}" type="presOf" srcId="{03E563B5-A533-4D86-8EC0-225440D92EDD}" destId="{481BA268-3BFC-4748-9ECD-4EA3C815D01B}" srcOrd="0" destOrd="0" presId="urn:microsoft.com/office/officeart/2005/8/layout/vProcess5"/>
    <dgm:cxn modelId="{8E6B78BD-95CB-460C-B9A7-7150AFC2D067}" type="presOf" srcId="{40B6B56A-F4E1-4331-BAAC-6054FC9B2A89}" destId="{AFEBCD19-9BDB-4A9A-8749-FB8FCD52D7D5}" srcOrd="0" destOrd="0" presId="urn:microsoft.com/office/officeart/2005/8/layout/vProcess5"/>
    <dgm:cxn modelId="{407678C4-7527-4123-8888-68867D4AC155}" type="presOf" srcId="{C15274C8-4473-4EA1-9986-A24D94C1DE69}" destId="{86E521AE-497D-485F-A655-FAE147CC893D}" srcOrd="0" destOrd="0" presId="urn:microsoft.com/office/officeart/2005/8/layout/vProcess5"/>
    <dgm:cxn modelId="{B45281C6-F71D-41A7-858F-2B66E63531D8}" type="presOf" srcId="{46141890-67DA-484D-A697-A15777439D39}" destId="{BB93A6A1-96C4-48F0-91FD-CF8C7A491DBB}" srcOrd="0" destOrd="0" presId="urn:microsoft.com/office/officeart/2005/8/layout/vProcess5"/>
    <dgm:cxn modelId="{D9563BCF-A70F-4318-BF35-287C9990EB11}" type="presOf" srcId="{2E028409-F6DB-4828-983D-B120A1D0AAAA}" destId="{DA0ED78D-4E62-40CB-833D-E0EE9F21734E}" srcOrd="0" destOrd="0" presId="urn:microsoft.com/office/officeart/2005/8/layout/vProcess5"/>
    <dgm:cxn modelId="{24ABC7D0-AB08-49D5-B5E1-93119352CB1E}" type="presOf" srcId="{7B5D5AED-8801-4FF7-A873-0F1C4128E322}" destId="{58E74497-2D7F-4E56-B84E-57E54FAB5A07}" srcOrd="1" destOrd="0" presId="urn:microsoft.com/office/officeart/2005/8/layout/vProcess5"/>
    <dgm:cxn modelId="{54D679E0-E599-4F9F-B68A-D43DF3896867}" type="presOf" srcId="{46141890-67DA-484D-A697-A15777439D39}" destId="{42055494-3EEA-4DEF-93A3-A79C40516284}" srcOrd="1" destOrd="0" presId="urn:microsoft.com/office/officeart/2005/8/layout/vProcess5"/>
    <dgm:cxn modelId="{66B278E1-2F9B-4D7F-86EC-1836BA5873C5}" type="presOf" srcId="{168AA078-45D1-45E2-9548-14505815291D}" destId="{222988FE-F418-4928-B76C-57AD4F68309A}" srcOrd="0" destOrd="0" presId="urn:microsoft.com/office/officeart/2005/8/layout/vProcess5"/>
    <dgm:cxn modelId="{CAD6AEE4-8C34-424E-95FB-D09736B1AB6D}" type="presOf" srcId="{40B6B56A-F4E1-4331-BAAC-6054FC9B2A89}" destId="{75597E55-1C72-4F03-856C-51CE5877E686}" srcOrd="1" destOrd="0" presId="urn:microsoft.com/office/officeart/2005/8/layout/vProcess5"/>
    <dgm:cxn modelId="{0D5785E9-84C3-4A72-BAB4-6D9D6F3F0F9B}" srcId="{C15274C8-4473-4EA1-9986-A24D94C1DE69}" destId="{40B6B56A-F4E1-4331-BAAC-6054FC9B2A89}" srcOrd="2" destOrd="0" parTransId="{44559FF2-52A5-4CA9-A783-22EED222E718}" sibTransId="{2E028409-F6DB-4828-983D-B120A1D0AAAA}"/>
    <dgm:cxn modelId="{6380923E-3A67-4272-BE8D-2ABB68938B00}" type="presParOf" srcId="{86E521AE-497D-485F-A655-FAE147CC893D}" destId="{C911E096-A27C-4A99-AEB5-10FFB54AE60D}" srcOrd="0" destOrd="0" presId="urn:microsoft.com/office/officeart/2005/8/layout/vProcess5"/>
    <dgm:cxn modelId="{D7378875-AAFF-40BF-AB33-BDAC41B8A1DF}" type="presParOf" srcId="{86E521AE-497D-485F-A655-FAE147CC893D}" destId="{95583DDB-5447-4806-B6D1-5A3136E2F830}" srcOrd="1" destOrd="0" presId="urn:microsoft.com/office/officeart/2005/8/layout/vProcess5"/>
    <dgm:cxn modelId="{5114F0F7-6B7C-4E1B-B9C3-F339B3F0FAB7}" type="presParOf" srcId="{86E521AE-497D-485F-A655-FAE147CC893D}" destId="{93208D5B-2E2C-4BF0-A6F9-5B497750FDEC}" srcOrd="2" destOrd="0" presId="urn:microsoft.com/office/officeart/2005/8/layout/vProcess5"/>
    <dgm:cxn modelId="{9AAFBB42-A7BB-4DBF-B923-10CFE0DF0AC9}" type="presParOf" srcId="{86E521AE-497D-485F-A655-FAE147CC893D}" destId="{AFEBCD19-9BDB-4A9A-8749-FB8FCD52D7D5}" srcOrd="3" destOrd="0" presId="urn:microsoft.com/office/officeart/2005/8/layout/vProcess5"/>
    <dgm:cxn modelId="{A32D8F8D-7D75-4858-B069-B264414C96A6}" type="presParOf" srcId="{86E521AE-497D-485F-A655-FAE147CC893D}" destId="{03886C3C-D73E-481F-8697-FFBDAB851343}" srcOrd="4" destOrd="0" presId="urn:microsoft.com/office/officeart/2005/8/layout/vProcess5"/>
    <dgm:cxn modelId="{192A8DD0-F3BB-446C-AC95-F5CE6FE848EA}" type="presParOf" srcId="{86E521AE-497D-485F-A655-FAE147CC893D}" destId="{BB93A6A1-96C4-48F0-91FD-CF8C7A491DBB}" srcOrd="5" destOrd="0" presId="urn:microsoft.com/office/officeart/2005/8/layout/vProcess5"/>
    <dgm:cxn modelId="{E2399FA9-24C1-43BB-9438-0D49110A8650}" type="presParOf" srcId="{86E521AE-497D-485F-A655-FAE147CC893D}" destId="{222988FE-F418-4928-B76C-57AD4F68309A}" srcOrd="6" destOrd="0" presId="urn:microsoft.com/office/officeart/2005/8/layout/vProcess5"/>
    <dgm:cxn modelId="{CA233EC7-B015-412B-9767-86C937F72F05}" type="presParOf" srcId="{86E521AE-497D-485F-A655-FAE147CC893D}" destId="{481BA268-3BFC-4748-9ECD-4EA3C815D01B}" srcOrd="7" destOrd="0" presId="urn:microsoft.com/office/officeart/2005/8/layout/vProcess5"/>
    <dgm:cxn modelId="{A0E8E594-D323-42D9-A876-ED8E25CAF1FC}" type="presParOf" srcId="{86E521AE-497D-485F-A655-FAE147CC893D}" destId="{DA0ED78D-4E62-40CB-833D-E0EE9F21734E}" srcOrd="8" destOrd="0" presId="urn:microsoft.com/office/officeart/2005/8/layout/vProcess5"/>
    <dgm:cxn modelId="{5509CBEF-F3A9-403A-A04E-0E8FDDAC8BE6}" type="presParOf" srcId="{86E521AE-497D-485F-A655-FAE147CC893D}" destId="{D50046FB-F638-42EA-BD98-4F531D99D487}" srcOrd="9" destOrd="0" presId="urn:microsoft.com/office/officeart/2005/8/layout/vProcess5"/>
    <dgm:cxn modelId="{C6692119-A20C-4E10-A103-93664B37C48F}" type="presParOf" srcId="{86E521AE-497D-485F-A655-FAE147CC893D}" destId="{799B6217-5AE1-4C00-88B0-2668B61178D6}" srcOrd="10" destOrd="0" presId="urn:microsoft.com/office/officeart/2005/8/layout/vProcess5"/>
    <dgm:cxn modelId="{773ED354-FEBE-42EF-988D-DE877A74CFF2}" type="presParOf" srcId="{86E521AE-497D-485F-A655-FAE147CC893D}" destId="{58E74497-2D7F-4E56-B84E-57E54FAB5A07}" srcOrd="11" destOrd="0" presId="urn:microsoft.com/office/officeart/2005/8/layout/vProcess5"/>
    <dgm:cxn modelId="{EC193C0B-23DA-4AE8-BE79-219F575A0332}" type="presParOf" srcId="{86E521AE-497D-485F-A655-FAE147CC893D}" destId="{75597E55-1C72-4F03-856C-51CE5877E686}" srcOrd="12" destOrd="0" presId="urn:microsoft.com/office/officeart/2005/8/layout/vProcess5"/>
    <dgm:cxn modelId="{D9476581-E042-49A2-B49A-35556DE5BA26}" type="presParOf" srcId="{86E521AE-497D-485F-A655-FAE147CC893D}" destId="{D0D928CC-554F-4B16-9717-4FC81F6A4F1F}" srcOrd="13" destOrd="0" presId="urn:microsoft.com/office/officeart/2005/8/layout/vProcess5"/>
    <dgm:cxn modelId="{AA64531D-229E-4AC1-8268-5C0BDDA60766}" type="presParOf" srcId="{86E521AE-497D-485F-A655-FAE147CC893D}" destId="{42055494-3EEA-4DEF-93A3-A79C4051628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83DDB-5447-4806-B6D1-5A3136E2F830}">
      <dsp:nvSpPr>
        <dsp:cNvPr id="0" name=""/>
        <dsp:cNvSpPr/>
      </dsp:nvSpPr>
      <dsp:spPr>
        <a:xfrm>
          <a:off x="0" y="0"/>
          <a:ext cx="5751441" cy="1025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0" i="0" kern="120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การวิเคราะห์เกี่ยวกับการตีความของผู้รับสาร</a:t>
          </a:r>
          <a:endParaRPr lang="en-US" sz="3000" kern="12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sp:txBody>
      <dsp:txXfrm>
        <a:off x="30044" y="30044"/>
        <a:ext cx="4524534" cy="965686"/>
      </dsp:txXfrm>
    </dsp:sp>
    <dsp:sp modelId="{93208D5B-2E2C-4BF0-A6F9-5B497750FDEC}">
      <dsp:nvSpPr>
        <dsp:cNvPr id="0" name=""/>
        <dsp:cNvSpPr/>
      </dsp:nvSpPr>
      <dsp:spPr>
        <a:xfrm>
          <a:off x="429490" y="1168243"/>
          <a:ext cx="5751441" cy="1025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0" i="0" kern="120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การกำหนด (หรือทำความเข้าใจ) ขอบเขตของวัตถุประสงค์ในการสร้างสารให้แจ่มชัด</a:t>
          </a:r>
          <a:endParaRPr lang="en-US" sz="2800" kern="12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sp:txBody>
      <dsp:txXfrm>
        <a:off x="459534" y="1198287"/>
        <a:ext cx="4595108" cy="965686"/>
      </dsp:txXfrm>
    </dsp:sp>
    <dsp:sp modelId="{AFEBCD19-9BDB-4A9A-8749-FB8FCD52D7D5}">
      <dsp:nvSpPr>
        <dsp:cNvPr id="0" name=""/>
        <dsp:cNvSpPr/>
      </dsp:nvSpPr>
      <dsp:spPr>
        <a:xfrm>
          <a:off x="858981" y="2336487"/>
          <a:ext cx="5751441" cy="1025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0" i="0" kern="120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การเข้าใจศักยภาพและข้อจำกัดของสื่อที่ใช้</a:t>
          </a:r>
          <a:endParaRPr lang="en-US" sz="3300" kern="12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sp:txBody>
      <dsp:txXfrm>
        <a:off x="889025" y="2366531"/>
        <a:ext cx="4595108" cy="965686"/>
      </dsp:txXfrm>
    </dsp:sp>
    <dsp:sp modelId="{03886C3C-D73E-481F-8697-FFBDAB851343}">
      <dsp:nvSpPr>
        <dsp:cNvPr id="0" name=""/>
        <dsp:cNvSpPr/>
      </dsp:nvSpPr>
      <dsp:spPr>
        <a:xfrm>
          <a:off x="1288472" y="3504730"/>
          <a:ext cx="5751441" cy="1025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0" i="0" kern="120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การคาดทำนายผลลัพธ์จากสารที่สร้าง</a:t>
          </a:r>
          <a:endParaRPr lang="en-US" sz="3600" kern="12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sp:txBody>
      <dsp:txXfrm>
        <a:off x="1318516" y="3534774"/>
        <a:ext cx="4595108" cy="965686"/>
      </dsp:txXfrm>
    </dsp:sp>
    <dsp:sp modelId="{BB93A6A1-96C4-48F0-91FD-CF8C7A491DBB}">
      <dsp:nvSpPr>
        <dsp:cNvPr id="0" name=""/>
        <dsp:cNvSpPr/>
      </dsp:nvSpPr>
      <dsp:spPr>
        <a:xfrm>
          <a:off x="1717962" y="4672974"/>
          <a:ext cx="5751441" cy="1025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i="0" kern="1200" dirty="0">
              <a:latin typeface="4805_KwangMD_Melt" panose="02000000000000000000" pitchFamily="2" charset="0"/>
              <a:cs typeface="4805_KwangMD_Melt" panose="02000000000000000000" pitchFamily="2" charset="0"/>
            </a:rPr>
            <a:t>การประยุกต์ (สร้างสรรค์) เนื้อหาของสารที่จะสื่อสารออกไปให้เหมาะสมกับบริบทในการสื่อสาร </a:t>
          </a:r>
          <a:r>
            <a:rPr lang="th-TH" sz="1600" b="0" i="0" kern="1200" dirty="0">
              <a:latin typeface="4805_KwangMD_Melt" panose="02000000000000000000" pitchFamily="2" charset="0"/>
              <a:cs typeface="4805_KwangMD_Melt" panose="02000000000000000000" pitchFamily="2" charset="0"/>
            </a:rPr>
            <a:t>(สถานการณ์แวดล้อม ความสัมพันธ์ และลักษณะเฉพาะของบุคคลที่เกี่ยวข้อง โดยต้องหาจุดสมดุลระหว่างเนื้อหาที่องค์กร)</a:t>
          </a:r>
          <a:endParaRPr lang="en-US" sz="1400" kern="1200" dirty="0">
            <a:latin typeface="4805_KwangMD_Melt" panose="02000000000000000000" pitchFamily="2" charset="0"/>
            <a:cs typeface="4805_KwangMD_Melt" panose="02000000000000000000" pitchFamily="2" charset="0"/>
          </a:endParaRPr>
        </a:p>
      </dsp:txBody>
      <dsp:txXfrm>
        <a:off x="1748006" y="4703018"/>
        <a:ext cx="4595108" cy="965686"/>
      </dsp:txXfrm>
    </dsp:sp>
    <dsp:sp modelId="{222988FE-F418-4928-B76C-57AD4F68309A}">
      <dsp:nvSpPr>
        <dsp:cNvPr id="0" name=""/>
        <dsp:cNvSpPr/>
      </dsp:nvSpPr>
      <dsp:spPr>
        <a:xfrm>
          <a:off x="5084687" y="749385"/>
          <a:ext cx="666753" cy="6667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4805_KwangMD_Melt" panose="02000000000000000000" pitchFamily="2" charset="0"/>
            <a:cs typeface="4805_KwangMD_Melt" panose="02000000000000000000" pitchFamily="2" charset="0"/>
          </a:endParaRPr>
        </a:p>
      </dsp:txBody>
      <dsp:txXfrm>
        <a:off x="5234706" y="749385"/>
        <a:ext cx="366715" cy="501732"/>
      </dsp:txXfrm>
    </dsp:sp>
    <dsp:sp modelId="{481BA268-3BFC-4748-9ECD-4EA3C815D01B}">
      <dsp:nvSpPr>
        <dsp:cNvPr id="0" name=""/>
        <dsp:cNvSpPr/>
      </dsp:nvSpPr>
      <dsp:spPr>
        <a:xfrm>
          <a:off x="5514178" y="1917629"/>
          <a:ext cx="666753" cy="6667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4805_KwangMD_Melt" panose="02000000000000000000" pitchFamily="2" charset="0"/>
            <a:cs typeface="4805_KwangMD_Melt" panose="02000000000000000000" pitchFamily="2" charset="0"/>
          </a:endParaRPr>
        </a:p>
      </dsp:txBody>
      <dsp:txXfrm>
        <a:off x="5664197" y="1917629"/>
        <a:ext cx="366715" cy="501732"/>
      </dsp:txXfrm>
    </dsp:sp>
    <dsp:sp modelId="{DA0ED78D-4E62-40CB-833D-E0EE9F21734E}">
      <dsp:nvSpPr>
        <dsp:cNvPr id="0" name=""/>
        <dsp:cNvSpPr/>
      </dsp:nvSpPr>
      <dsp:spPr>
        <a:xfrm>
          <a:off x="5943668" y="3068776"/>
          <a:ext cx="666753" cy="6667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4805_KwangMD_Melt" panose="02000000000000000000" pitchFamily="2" charset="0"/>
            <a:cs typeface="4805_KwangMD_Melt" panose="02000000000000000000" pitchFamily="2" charset="0"/>
          </a:endParaRPr>
        </a:p>
      </dsp:txBody>
      <dsp:txXfrm>
        <a:off x="6093687" y="3068776"/>
        <a:ext cx="366715" cy="501732"/>
      </dsp:txXfrm>
    </dsp:sp>
    <dsp:sp modelId="{D50046FB-F638-42EA-BD98-4F531D99D487}">
      <dsp:nvSpPr>
        <dsp:cNvPr id="0" name=""/>
        <dsp:cNvSpPr/>
      </dsp:nvSpPr>
      <dsp:spPr>
        <a:xfrm>
          <a:off x="6373159" y="4248417"/>
          <a:ext cx="666753" cy="6667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latin typeface="4805_KwangMD_Melt" panose="02000000000000000000" pitchFamily="2" charset="0"/>
            <a:cs typeface="4805_KwangMD_Melt" panose="02000000000000000000" pitchFamily="2" charset="0"/>
          </a:endParaRPr>
        </a:p>
      </dsp:txBody>
      <dsp:txXfrm>
        <a:off x="6523178" y="4248417"/>
        <a:ext cx="366715" cy="501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A1393427-F0AF-4F54-995C-C5D8A177E5CF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0550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F6A3-EB25-4ADE-9904-1C6A0521E7BA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4805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F6A3-EB25-4ADE-9904-1C6A0521E7BA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6105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F6A3-EB25-4ADE-9904-1C6A0521E7BA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0025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F6A3-EB25-4ADE-9904-1C6A0521E7BA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217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F6A3-EB25-4ADE-9904-1C6A0521E7BA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4316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F6A3-EB25-4ADE-9904-1C6A0521E7BA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8938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AFC6-9EF4-4FF3-B704-C3FB80B20BF4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3102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9F06-2E55-4750-B22A-E051C265299F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5335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44BD-75D8-46C1-8EDC-0145DAC39809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1950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5277-2809-4B85-988F-A195683ADEF3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6574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BC79-843A-4381-8890-45D8E8C2DD7B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7271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971-89A2-4D06-9A09-EFCE152F27D3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3003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CD42-8264-40AA-B2C8-B6D271DCBBD3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7308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41-662A-4FB6-A076-D84396B5B223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9462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E583-F399-434C-A8E9-90F00E97D6BC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3501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8E57-3958-4DE2-9F3B-31E105984510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044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18FF6A3-EB25-4ADE-9904-1C6A0521E7BA}" type="slidenum">
              <a:rPr lang="en-US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7990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upernaturalkitchen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anook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gOJTJpmNqq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9EF28C0-5479-F749-AFFC-1663BA3236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th-TH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805_KwangMD_Melt" panose="02000000000000000000" pitchFamily="2" charset="0"/>
                <a:cs typeface="4805_KwangMD_Melt" panose="02000000000000000000" pitchFamily="2" charset="0"/>
              </a:rPr>
              <a:t>แนวทางการนำเสนอสารผ่านสื่อต่างๆ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493AC4B-12C6-9E77-FB1B-AABA8F6AF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954" y="947920"/>
            <a:ext cx="9405542" cy="728480"/>
          </a:xfrm>
        </p:spPr>
        <p:txBody>
          <a:bodyPr/>
          <a:lstStyle/>
          <a:p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แนวทางการนำเสนอสารทางสื่ออินเทอร์เน็ต/เว็บไซต์ (ต่อ)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61BA315-E31A-D0A2-04F6-E7572E3FD5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424" y="2276872"/>
            <a:ext cx="10585176" cy="4032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เน้นประสิทธิภาพในการ </a:t>
            </a:r>
            <a:r>
              <a:rPr lang="en-US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link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ทั้งไป และกลับ ทั้งภายในเว็บไซต์ และไปยังเว็บไซต์อื่น</a:t>
            </a:r>
          </a:p>
          <a:p>
            <a:pPr>
              <a:lnSpc>
                <a:spcPct val="90000"/>
              </a:lnSpc>
            </a:pP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เน้นการนำเสนอด้วยหัวข้อ ไม่ใช่การบรรยายต่อเนื่องยืดยาว</a:t>
            </a:r>
          </a:p>
          <a:p>
            <a:pPr>
              <a:lnSpc>
                <a:spcPct val="90000"/>
              </a:lnSpc>
            </a:pP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ใช้ประโยชน์จากกราฟิกให้มาก ๆ (</a:t>
            </a:r>
            <a:r>
              <a:rPr lang="th-TH" altLang="th-TH" sz="3600" dirty="0" err="1">
                <a:latin typeface="4805_KwangMD_Melt" panose="02000000000000000000" pitchFamily="2" charset="0"/>
                <a:cs typeface="4805_KwangMD_Melt" panose="02000000000000000000" pitchFamily="2" charset="0"/>
              </a:rPr>
              <a:t>อวั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จนภาษา ทั้งภาพและเสียง)</a:t>
            </a:r>
          </a:p>
          <a:p>
            <a:pPr>
              <a:lnSpc>
                <a:spcPct val="90000"/>
              </a:lnSpc>
            </a:pP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สร้างสารแนวเดียวกับสื่อกระจายเสียงไม่ใช่สื่อสิ่งพิมพ์ (แม้คอมพิวเตอร์จะมีลักษณะผสมระหว่างสื่อโทรทัศน์กับสื่อสิ่งพิมพ์ แต่ในการสร้างสารควรสร้างแนวเดียวกับสารทางสื่อโทรทัศน์มากกว่า ซึ่งจะสอดคล้องกับค่านิยมและธรรมชาติของกลุ่มผู้รับ คือใช้ประโยคสั้นๆ และเน้นภาษาพูดมากกว่าภาษาเขียน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0875-8D17-A924-2EDE-4A710E67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46E4C-C932-6505-D979-D659A5D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367C8C0-FD13-5560-3E53-769C9B72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8"/>
            <a:ext cx="12192000" cy="60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942DF8C-021C-972E-457D-A004980A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60" y="0"/>
            <a:ext cx="8868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0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299" name="Oval 12298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301" name="Oval 12300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303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307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10A95B00-D02E-8EA1-2A9E-876D2D54D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th-TH" altLang="th-TH" sz="4000" dirty="0">
                <a:solidFill>
                  <a:srgbClr val="EBEBEB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ทักษะความสามารถที่จำเป็นในการสร้างและนำเสนอสาร</a:t>
            </a:r>
            <a:br>
              <a:rPr lang="th-TH" altLang="th-TH" sz="4000" dirty="0">
                <a:solidFill>
                  <a:srgbClr val="EBEBEB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</a:br>
            <a:r>
              <a:rPr lang="th-TH" altLang="th-TH" sz="4000" dirty="0">
                <a:solidFill>
                  <a:srgbClr val="EBEBEB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(ในภาพรวม)</a:t>
            </a:r>
          </a:p>
        </p:txBody>
      </p:sp>
      <p:sp>
        <p:nvSpPr>
          <p:cNvPr id="12311" name="Rectangle 12310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51948B4C-5691-190B-428D-28CFF9C17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841686"/>
              </p:ext>
            </p:extLst>
          </p:nvPr>
        </p:nvGraphicFramePr>
        <p:xfrm>
          <a:off x="4472030" y="610571"/>
          <a:ext cx="7469404" cy="5698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402CB1A-2BE9-D248-F3A8-32AD795BD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954" y="947920"/>
            <a:ext cx="10197630" cy="728480"/>
          </a:xfrm>
        </p:spPr>
        <p:txBody>
          <a:bodyPr/>
          <a:lstStyle/>
          <a:p>
            <a:r>
              <a:rPr lang="th-TH" altLang="th-TH" sz="44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ทักษะความสามารถที่จำเป็นในการสร้างและนำเสนอสาร</a:t>
            </a:r>
            <a:br>
              <a:rPr lang="th-TH" altLang="th-TH" sz="4400" dirty="0">
                <a:latin typeface="4805_KwangMD_Melt" panose="02000000000000000000" pitchFamily="2" charset="0"/>
                <a:cs typeface="4805_KwangMD_Melt" panose="02000000000000000000" pitchFamily="2" charset="0"/>
              </a:rPr>
            </a:br>
            <a:r>
              <a:rPr lang="th-TH" altLang="th-TH" sz="44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ด้วยการเขียน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C692977-1D5F-BFE7-6C7E-2CDA0E415F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4954" y="2603500"/>
            <a:ext cx="9909598" cy="3416300"/>
          </a:xfrm>
        </p:spPr>
        <p:txBody>
          <a:bodyPr>
            <a:normAutofit/>
          </a:bodyPr>
          <a:lstStyle/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มีความอยากรู้อยากเห็น แสวงหาความรู้อยู่ตลอดเวลา อ่านมากฟังมาก</a:t>
            </a:r>
          </a:p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มีจินตนาการ สามารถมองเห็นความสัมพันธ์ระหว่างสารที่สร้างขึ้นกับสถานการณ์แวดล้อมเพื่อหาจุดเชื่อมโยงที่เหมาะสม</a:t>
            </a:r>
          </a:p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มีความสามารถในการเข้าถึงความรู้สึกของผู้อื่น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35C697A-A008-853F-9A56-9D4EC7EE3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การประเมินสาร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CC9CC37-9FD8-9736-06A3-C7BA67727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5400" y="2420888"/>
            <a:ext cx="10729192" cy="4104456"/>
          </a:xfrm>
        </p:spPr>
        <p:txBody>
          <a:bodyPr>
            <a:normAutofit lnSpcReduction="10000"/>
          </a:bodyPr>
          <a:lstStyle/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การประเมินสาร คือ</a:t>
            </a:r>
            <a:r>
              <a:rPr lang="th-TH" altLang="th-TH" sz="40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การวัดผลของสารที่ส่งผ่านสื่อไปยังผู้รับสารเป้าหมาย </a:t>
            </a: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ว่าได้ผลมากน้อยเพียงใด ทั้งในส่วนของความสามารถในการ</a:t>
            </a:r>
            <a:r>
              <a:rPr lang="th-TH" altLang="th-TH" sz="40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สื่อความหมาย</a:t>
            </a:r>
            <a:r>
              <a:rPr lang="en-US" altLang="th-TH" sz="40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(สร้างความเข้าใจได้ตรงตามที่ผู้ส่งสารต้องการ) และความสามารถในการ</a:t>
            </a:r>
            <a:r>
              <a:rPr lang="th-TH" altLang="th-TH" sz="40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โน้มน้าวใจ</a:t>
            </a:r>
            <a:r>
              <a:rPr lang="en-US" altLang="th-TH" sz="40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(ให้เปลี่ยนทัศนคติหรือพฤติกรรมตามวัตถุประสงค์ของการสร้างสารครั้งนั้นๆ) บ่อยครั้งมักมีการประเมินสารไปพร้อมๆ กับการประเมินสื่อ เช่น</a:t>
            </a:r>
            <a:r>
              <a:rPr lang="en-US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การวัดประสิทธิผลของโฆษณาตัวใหม่ (มักประกอบด้วยการวัดการเข้าถึง ความเข้าใจ ความชอบ และความสามารถในการโน้มน้าวใจ)</a:t>
            </a:r>
          </a:p>
          <a:p>
            <a:endParaRPr lang="th-TH" altLang="th-TH" sz="40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A1EADDD-E3B0-A9F8-55A2-7DAAE2DF3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วัตถุประสงค์และระยะเวลาในการประเมินสาร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AE35E02-4C8B-15E2-F6E2-DB43FF0DA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4954" y="2603500"/>
            <a:ext cx="9981606" cy="3416300"/>
          </a:xfrm>
        </p:spPr>
        <p:txBody>
          <a:bodyPr>
            <a:normAutofit lnSpcReduction="10000"/>
          </a:bodyPr>
          <a:lstStyle/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การประเมินสาร</a:t>
            </a:r>
            <a:r>
              <a:rPr lang="th-TH" altLang="th-TH" sz="36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ก่อน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การนำสารไปเผยแพร่ เป็นการประเมินเพื่อนำมาปรับปรุงแก้ไขก่อนออกเผยแพร่จริง</a:t>
            </a:r>
            <a:r>
              <a:rPr lang="en-US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(ซื้อสื่อ) มักเน้นไปที่การประเมินความสามารถในการสื่อความหมายเป็นหลัก</a:t>
            </a:r>
          </a:p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การประเมินสารในช่วงที่สาร</a:t>
            </a:r>
            <a:r>
              <a:rPr lang="th-TH" altLang="th-TH" sz="36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กำลัง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ถูกเผยแพร่อยู่ มักเป็นการ</a:t>
            </a:r>
            <a:r>
              <a:rPr lang="th-TH" altLang="th-TH" sz="36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ประเมินสารร่วมกับสื่อ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เพื่อนำมาปรับแผนการใช้สื่อ โดยเน้นที่การประเมินการเข้าถึง และอาจมีการประเมินความสามารถในการสื่อความหมายร่วมด้วย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2D1E37EA-B2AF-C296-272C-F5A538EE3F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4954" y="2603500"/>
            <a:ext cx="9909598" cy="3416300"/>
          </a:xfrm>
        </p:spPr>
        <p:txBody>
          <a:bodyPr>
            <a:normAutofit/>
          </a:bodyPr>
          <a:lstStyle/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การประเมินสารในช่วงที่</a:t>
            </a:r>
            <a:r>
              <a:rPr lang="th-TH" altLang="th-TH" sz="36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หลัง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จากสารถูกเผยแพร่เสร็จแล้ว เป็นการประเมิน</a:t>
            </a:r>
            <a:r>
              <a:rPr lang="th-TH" altLang="th-TH" sz="36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ประสิทธิผลโดยรวม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ของสาร มักเน้นไปที่ความสามารถในการเปลี่ยน </a:t>
            </a:r>
            <a:r>
              <a:rPr lang="en-US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KAB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ของผู้รับสารเป้าหมาย</a:t>
            </a:r>
          </a:p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การประเมินสารจะครอบคลุมการประเมินทั้งในส่วนของ</a:t>
            </a:r>
            <a:r>
              <a:rPr lang="th-TH" altLang="th-TH" sz="3600" dirty="0">
                <a:solidFill>
                  <a:srgbClr val="FF0000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เนื้อหาและรูปแบบ 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ทั้งในส่วนของ</a:t>
            </a:r>
            <a:r>
              <a:rPr lang="th-TH" altLang="th-TH" sz="3600" dirty="0" err="1">
                <a:latin typeface="4805_KwangMD_Melt" panose="02000000000000000000" pitchFamily="2" charset="0"/>
                <a:cs typeface="4805_KwangMD_Melt" panose="02000000000000000000" pitchFamily="2" charset="0"/>
              </a:rPr>
              <a:t>วั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จนภาษาและ</a:t>
            </a:r>
            <a:r>
              <a:rPr lang="th-TH" altLang="th-TH" sz="3600" dirty="0" err="1">
                <a:latin typeface="4805_KwangMD_Melt" panose="02000000000000000000" pitchFamily="2" charset="0"/>
                <a:cs typeface="4805_KwangMD_Melt" panose="02000000000000000000" pitchFamily="2" charset="0"/>
              </a:rPr>
              <a:t>อวั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จนภาษา (ข้อความ ภาพประกอบ และอื่นๆ)</a:t>
            </a:r>
          </a:p>
          <a:p>
            <a:endParaRPr lang="th-TH" alt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C63D99-3F30-7A56-FFEE-9C6C46EC2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5700" y="947738"/>
            <a:ext cx="8761413" cy="728662"/>
          </a:xfrm>
        </p:spPr>
        <p:txBody>
          <a:bodyPr/>
          <a:lstStyle/>
          <a:p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วัตถุประสงค์และระยะเวลาในการประเมินสาร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C4B5829-2008-E2E9-D9B5-4225F5477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เครื่องมือที่ใช้ในการประเมินสาร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6196237-0C7C-B2D5-6ADD-5D2A5E2986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416" y="2603500"/>
            <a:ext cx="10153128" cy="3705820"/>
          </a:xfrm>
        </p:spPr>
        <p:txBody>
          <a:bodyPr>
            <a:normAutofit fontScale="92500"/>
          </a:bodyPr>
          <a:lstStyle/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การประเมินสารอาจใช้ระเบียบวิธีวิจัยได้ทั้งเชิงปริมาณ(เน้นผลการประเมินที่เป็นข้อมูลตัวเลข) และเชิงคุณภาพ(เน้นผลการประเมินที่เป็นคำอธิบาย) โดยเครื่องมือที่ใช้วัด ได้แก่</a:t>
            </a:r>
          </a:p>
          <a:p>
            <a:pPr lvl="1"/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แบบสอบถาม</a:t>
            </a:r>
          </a:p>
          <a:p>
            <a:pPr lvl="1"/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แบบสัมภาษณ์</a:t>
            </a:r>
          </a:p>
          <a:p>
            <a:pPr lvl="1"/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การสังเกตการณ์</a:t>
            </a:r>
          </a:p>
          <a:p>
            <a:pPr lvl="1"/>
            <a:r>
              <a:rPr lang="th-TH" altLang="th-TH" sz="3600" dirty="0" err="1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การทำ</a:t>
            </a:r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ระเบียนสะสม (</a:t>
            </a:r>
            <a:r>
              <a:rPr lang="en-US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Record)</a:t>
            </a:r>
            <a:endParaRPr lang="th-TH" alt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endParaRPr lang="th-TH" altLang="th-TH" sz="36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331FD80-891D-BC51-61F6-7EB5D5C4C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400">
                <a:latin typeface="4805_KwangMD_Melt" panose="02000000000000000000" pitchFamily="2" charset="0"/>
                <a:cs typeface="4805_KwangMD_Melt" panose="02000000000000000000" pitchFamily="2" charset="0"/>
              </a:rPr>
              <a:t>รูปแบบที่นิยมใช้ในการประเมินสาร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EA0850C-1FFC-B330-B464-86539907BB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4954" y="2603500"/>
            <a:ext cx="10053614" cy="3416300"/>
          </a:xfrm>
        </p:spPr>
        <p:txBody>
          <a:bodyPr>
            <a:normAutofit/>
          </a:bodyPr>
          <a:lstStyle/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การทดสอบความเห็นของกลุ่มผู้บริโภค (</a:t>
            </a:r>
            <a:r>
              <a:rPr lang="en-US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Customer’s opinion test) </a:t>
            </a: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อาจทำได้ทั้งช่วงก่อนการเผยแพร่และหลังการเผยแพร่</a:t>
            </a:r>
            <a:endParaRPr lang="en-US" altLang="th-TH" sz="40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การทดสอบต้นแบบร่าง (</a:t>
            </a:r>
            <a:r>
              <a:rPr lang="en-US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Dummy advertising test)</a:t>
            </a:r>
          </a:p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การทดสอบการระลึกได้ (</a:t>
            </a:r>
            <a:r>
              <a:rPr lang="en-US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Recall test) </a:t>
            </a: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อาจทำได้ทั้งช่วงระหว่างการเผยแพร่และหลังการเผยแพร่จบแล้ว</a:t>
            </a:r>
            <a:endParaRPr lang="en-US" altLang="th-TH" sz="40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  <a:p>
            <a:endParaRPr lang="th-TH" altLang="th-TH" sz="40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7A9E1D4-8AFA-AE2A-89A4-8E26D2021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แนวทางการนำเสนอสารทางสื่อหนังสือพิมพ์</a:t>
            </a:r>
            <a:r>
              <a:rPr lang="en-US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/</a:t>
            </a:r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สิ่งพิมพ์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B9D0818-F9A7-85F9-2C79-E5953A56A0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เลือกสารที่มีความทันสมัย ทันต่อเหตุการณ์</a:t>
            </a:r>
          </a:p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เน้นความถูกต้องของเรื่องราวรายละเอียด</a:t>
            </a:r>
          </a:p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เน้นการสร้างสารเพื่อให้ข้อมูลมากกว่าการจูงใจทางอารมณ์</a:t>
            </a:r>
          </a:p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นำเสนอความด้วยความรับผิดชอบ มีคุณธรรมจริยธรรม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0B97F-63CA-BFFC-C81A-67EF0CFD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th-TH" sz="5400" b="0" i="0" kern="1200" dirty="0">
                <a:solidFill>
                  <a:schemeClr val="bg2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ตัวอย่างสื่อ</a:t>
            </a:r>
            <a:endParaRPr lang="en-US" sz="5400" b="0" i="0" kern="1200" dirty="0">
              <a:solidFill>
                <a:schemeClr val="bg2"/>
              </a:solidFill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B416C71-F37E-F12C-527A-FB39EB449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367183"/>
            <a:ext cx="6443180" cy="41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7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E8AB56-819A-49B9-B5F6-C1096F69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57D528-A227-4B3B-9023-2F3D0781F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901DC2-8B37-4756-A389-A0681334D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78D4E0-3EA7-43AA-AE34-F34662B0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70AAAD-4EB0-43E3-8E4D-75F92B460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9D2068-B206-421D-91CC-778F558C6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00A61BF-A68C-44B8-90D9-A4FB9BAED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55D1C5-E5FE-48DE-8EA7-7BA3A72E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14D1785-2D2F-4A7B-B13B-570D681DC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E20AD47-8779-41F6-A0A5-0A36409AA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7AAA6D-9071-4CA2-BEC8-F5C2E8132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3A94EDD-AB7C-4C78-A68E-AFE4CF15B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6F620C5-C419-6DD3-4027-885750E316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" t="18482" r="6" b="-594"/>
          <a:stretch>
            <a:fillRect/>
          </a:stretch>
        </p:blipFill>
        <p:spPr>
          <a:xfrm>
            <a:off x="4906253" y="1254956"/>
            <a:ext cx="6890504" cy="490738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DC29B9-9A1E-484D-9BE4-A6BC330C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1EF543-F330-9D2C-AA34-E13B89D9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876" y="1502229"/>
            <a:ext cx="3161016" cy="10434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th-TH" sz="5400" b="0" i="0" kern="1200" dirty="0">
                <a:solidFill>
                  <a:schemeClr val="bg2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ตัวอย่างสื่อ</a:t>
            </a:r>
            <a:endParaRPr lang="en-US" sz="5400" b="0" i="0" kern="1200" dirty="0">
              <a:solidFill>
                <a:schemeClr val="bg2"/>
              </a:solidFill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4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FE5E37B-A9E8-A5AB-75DB-085E67039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แนวทางการนำเสนอสารทางสื่อวิทยุ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857E24A-A6E2-D974-75E0-19663F13AE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เลือกสารที่มีความทันสมัย</a:t>
            </a:r>
          </a:p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สร้างสารให้เหมาะกับผู้รับสารเฉพาะกลุ่ม (ช่วงเวลา รายการ)</a:t>
            </a:r>
          </a:p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ใช้ภาษาที่สั้นกระชับ เป็นภาษาพูดมากกว่าภาษาเขียน</a:t>
            </a:r>
          </a:p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เลือกใช้เสียงเพลง เสียงประกอบมาช่วยให้เหมาะสม</a:t>
            </a:r>
          </a:p>
          <a:p>
            <a:r>
              <a:rPr lang="th-TH" altLang="th-TH" sz="36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ใช้ประโยชน์จากจินตนาการของคนให้เต็มที่</a:t>
            </a:r>
          </a:p>
        </p:txBody>
      </p:sp>
      <p:pic>
        <p:nvPicPr>
          <p:cNvPr id="2" name="AOT ก้องนูโว">
            <a:hlinkClick r:id="" action="ppaction://media"/>
            <a:extLst>
              <a:ext uri="{FF2B5EF4-FFF2-40B4-BE49-F238E27FC236}">
                <a16:creationId xmlns:a16="http://schemas.microsoft.com/office/drawing/2014/main" id="{BD6F5FDD-64DF-E149-2AA9-24611C30A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0536" y="2298700"/>
            <a:ext cx="609600" cy="609600"/>
          </a:xfrm>
          <a:prstGeom prst="rect">
            <a:avLst/>
          </a:prstGeom>
        </p:spPr>
      </p:pic>
      <p:pic>
        <p:nvPicPr>
          <p:cNvPr id="3" name="Benz">
            <a:hlinkClick r:id="" action="ppaction://media"/>
            <a:extLst>
              <a:ext uri="{FF2B5EF4-FFF2-40B4-BE49-F238E27FC236}">
                <a16:creationId xmlns:a16="http://schemas.microsoft.com/office/drawing/2014/main" id="{46CD3E8B-FB9B-C32E-F975-B8CB4962E3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0536" y="367461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D93C97F-232E-65C6-8126-FCA33D326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แนวทางการนำเสนอสารทางสื่อโทรทัศน์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5C9D141-C533-411E-BE55-E54220F7EC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4954" y="2603500"/>
            <a:ext cx="10341646" cy="3416300"/>
          </a:xfrm>
        </p:spPr>
        <p:txBody>
          <a:bodyPr>
            <a:normAutofit/>
          </a:bodyPr>
          <a:lstStyle/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เน้นการสื่อด้วยภาพเคลื่อนไหวเป็นหลัก</a:t>
            </a:r>
          </a:p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ให้ความสำคัญกับรายละเอียดของภาพที่นำเสนอ ทั้งในด้านแสง มุมกล้อง ระยะภาพ การจัดลำดับภาพ</a:t>
            </a:r>
          </a:p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นำเสนอภาพและเสียงให้สอดคล้องกลมกลืนกัน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7E4E-B89D-E177-EAE0-E20AF3ED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sz="4800" dirty="0" err="1">
                <a:latin typeface="4805_KwangMD_Melt" panose="02000000000000000000" pitchFamily="2" charset="0"/>
                <a:cs typeface="4805_KwangMD_Melt" panose="02000000000000000000" pitchFamily="2" charset="0"/>
              </a:rPr>
              <a:t>ตัวอย่างสื่อ</a:t>
            </a:r>
            <a:endParaRPr lang="en-US" sz="48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A23CA-6741-2582-4CFF-EFC6D6721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00" y="1916832"/>
            <a:ext cx="8668960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A1A9-63EB-1F8B-5CFA-014EAA23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th-TH" sz="4800" dirty="0" err="1">
                <a:latin typeface="4805_KwangMD_Melt" panose="02000000000000000000" pitchFamily="2" charset="0"/>
                <a:cs typeface="4805_KwangMD_Melt" panose="02000000000000000000" pitchFamily="2" charset="0"/>
              </a:rPr>
              <a:t>ตัวอย่างสื่อ</a:t>
            </a:r>
            <a:endParaRPr lang="en-US" sz="48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4CDE486F-12C8-69A4-5B77-3CA747ACA13F}"/>
              </a:ext>
            </a:extLst>
          </p:cNvPr>
          <p:cNvSpPr txBox="1"/>
          <p:nvPr/>
        </p:nvSpPr>
        <p:spPr>
          <a:xfrm>
            <a:off x="2453069" y="5618342"/>
            <a:ext cx="6165182" cy="74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https://youtu.be/gOJTJpmNqqk?si=jjjvk6dUeajx5oUg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DE9D3-0E9C-09E3-FC44-4A0D41317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276872"/>
            <a:ext cx="6165182" cy="34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2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B1E45E9-B552-59A4-9930-0BC33914E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48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แนวทางการนำเสนอสารทางสื่ออินเทอร์เน็ต/เว็บไซต์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8DBA3A3-19FE-F213-124B-E7CF1115D3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4954" y="2603500"/>
            <a:ext cx="10269638" cy="3416300"/>
          </a:xfrm>
        </p:spPr>
        <p:txBody>
          <a:bodyPr>
            <a:normAutofit lnSpcReduction="10000"/>
          </a:bodyPr>
          <a:lstStyle/>
          <a:p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เลือกรูปแบบการนำเสนอในหน้าเว็บเพจว่า จะใช้การนำเสนอข้อมูลให้น้อยที่สุดเท่าที่จะทำได้เพื่อให้ผู้รับสารเข้าใจได้ง่าย ไม่สับสน หรือจะเลือกแนวที่พยายามนำเสนอทุกสิ่งทุกอย่างที่เกี่ยวข้องให้ปรากฎอยู่ในหน้าแรกให้ครบถ้วน แล้วเน้นการ</a:t>
            </a:r>
            <a:r>
              <a:rPr lang="en-US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link </a:t>
            </a: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หรือเชื่อมต่อไปหน้าต่อๆไปเมื่อ</a:t>
            </a:r>
            <a:r>
              <a:rPr lang="en-US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 link </a:t>
            </a:r>
            <a:r>
              <a:rPr lang="th-TH" altLang="th-TH" sz="4000" dirty="0">
                <a:latin typeface="4805_KwangMD_Melt" panose="02000000000000000000" pitchFamily="2" charset="0"/>
                <a:cs typeface="4805_KwangMD_Melt" panose="02000000000000000000" pitchFamily="2" charset="0"/>
              </a:rPr>
              <a:t>ไปแล้วจึงจะนำเสนอให้เข้าใจง่ายตรงไปตรงมา </a:t>
            </a:r>
            <a:r>
              <a:rPr lang="th-TH" altLang="th-TH" sz="4000" dirty="0">
                <a:solidFill>
                  <a:schemeClr val="tx2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(เชื่อว่าเป็นการใช้ประโยชน์จากศักยภาพของคอมพิวเตอร์ให้คุ้ม)</a:t>
            </a:r>
            <a:endParaRPr lang="th-TH" altLang="th-TH" sz="4000" dirty="0">
              <a:latin typeface="4805_KwangMD_Melt" panose="02000000000000000000" pitchFamily="2" charset="0"/>
              <a:cs typeface="4805_KwangMD_Melt" panose="02000000000000000000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153</TotalTime>
  <Words>899</Words>
  <Application>Microsoft Office PowerPoint</Application>
  <PresentationFormat>Widescreen</PresentationFormat>
  <Paragraphs>56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4805_KwangMD_Melt</vt:lpstr>
      <vt:lpstr>Century Gothic</vt:lpstr>
      <vt:lpstr>Wingdings 3</vt:lpstr>
      <vt:lpstr>Ion Boardroom</vt:lpstr>
      <vt:lpstr>แนวทางการนำเสนอสารผ่านสื่อต่างๆ</vt:lpstr>
      <vt:lpstr>แนวทางการนำเสนอสารทางสื่อหนังสือพิมพ์/สิ่งพิมพ์</vt:lpstr>
      <vt:lpstr>ตัวอย่างสื่อ</vt:lpstr>
      <vt:lpstr>ตัวอย่างสื่อ</vt:lpstr>
      <vt:lpstr>แนวทางการนำเสนอสารทางสื่อวิทยุ</vt:lpstr>
      <vt:lpstr>แนวทางการนำเสนอสารทางสื่อโทรทัศน์</vt:lpstr>
      <vt:lpstr>ตัวอย่างสื่อ</vt:lpstr>
      <vt:lpstr>ตัวอย่างสื่อ</vt:lpstr>
      <vt:lpstr>แนวทางการนำเสนอสารทางสื่ออินเทอร์เน็ต/เว็บไซต์</vt:lpstr>
      <vt:lpstr>แนวทางการนำเสนอสารทางสื่ออินเทอร์เน็ต/เว็บไซต์ (ต่อ)</vt:lpstr>
      <vt:lpstr>PowerPoint Presentation</vt:lpstr>
      <vt:lpstr>PowerPoint Presentation</vt:lpstr>
      <vt:lpstr>ทักษะความสามารถที่จำเป็นในการสร้างและนำเสนอสาร (ในภาพรวม)</vt:lpstr>
      <vt:lpstr>ทักษะความสามารถที่จำเป็นในการสร้างและนำเสนอสาร ด้วยการเขียน</vt:lpstr>
      <vt:lpstr>การประเมินสาร</vt:lpstr>
      <vt:lpstr>วัตถุประสงค์และระยะเวลาในการประเมินสาร</vt:lpstr>
      <vt:lpstr>วัตถุประสงค์และระยะเวลาในการประเมินสาร</vt:lpstr>
      <vt:lpstr>เครื่องมือที่ใช้ในการประเมินสาร</vt:lpstr>
      <vt:lpstr>รูปแบบที่นิยมใช้ในการประเมินสาร</vt:lpstr>
    </vt:vector>
  </TitlesOfParts>
  <Company>Bangkok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กลยุทธ์การนำเสนอสาร</dc:title>
  <dc:creator>Computer Center</dc:creator>
  <cp:lastModifiedBy>อรวรรณ อุบลรัตน์</cp:lastModifiedBy>
  <cp:revision>12</cp:revision>
  <dcterms:created xsi:type="dcterms:W3CDTF">2009-11-25T09:20:37Z</dcterms:created>
  <dcterms:modified xsi:type="dcterms:W3CDTF">2025-12-23T09:43:52Z</dcterms:modified>
</cp:coreProperties>
</file>