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1177" r:id="rId2"/>
    <p:sldId id="1178" r:id="rId3"/>
    <p:sldId id="500" r:id="rId4"/>
    <p:sldId id="501" r:id="rId5"/>
    <p:sldId id="1180" r:id="rId6"/>
    <p:sldId id="517" r:id="rId7"/>
    <p:sldId id="1206" r:id="rId8"/>
    <p:sldId id="1181" r:id="rId9"/>
    <p:sldId id="1182" r:id="rId10"/>
    <p:sldId id="1183" r:id="rId11"/>
    <p:sldId id="1184" r:id="rId12"/>
    <p:sldId id="1185" r:id="rId13"/>
    <p:sldId id="1187" r:id="rId14"/>
    <p:sldId id="1188" r:id="rId15"/>
    <p:sldId id="1186" r:id="rId16"/>
    <p:sldId id="1189" r:id="rId17"/>
    <p:sldId id="518" r:id="rId18"/>
    <p:sldId id="1197" r:id="rId19"/>
    <p:sldId id="521" r:id="rId20"/>
    <p:sldId id="522" r:id="rId21"/>
    <p:sldId id="1198" r:id="rId22"/>
    <p:sldId id="1199" r:id="rId23"/>
    <p:sldId id="1200" r:id="rId24"/>
    <p:sldId id="1201" r:id="rId25"/>
    <p:sldId id="1202" r:id="rId26"/>
    <p:sldId id="519" r:id="rId27"/>
    <p:sldId id="520" r:id="rId28"/>
    <p:sldId id="1203" r:id="rId29"/>
    <p:sldId id="523" r:id="rId30"/>
    <p:sldId id="1204" r:id="rId31"/>
    <p:sldId id="1205" r:id="rId32"/>
    <p:sldId id="1190" r:id="rId33"/>
    <p:sldId id="1191" r:id="rId34"/>
    <p:sldId id="1192" r:id="rId35"/>
    <p:sldId id="1193" r:id="rId36"/>
    <p:sldId id="1194" r:id="rId37"/>
    <p:sldId id="1195" r:id="rId38"/>
    <p:sldId id="1196" r:id="rId39"/>
    <p:sldId id="117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23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30E0A-61AF-41B0-BA68-F97BEEFAD54B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D957F-0D58-4175-AA47-D86897882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12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E4059DD-C7FB-5191-BC62-0F725B8AC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82A0222D-3A26-005E-AD0F-15EADE38C7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4931CC4-F54B-06BC-84EF-D68E7FE05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B768-85A8-487F-99CA-33817C73C21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E2D5170-CEC2-3F9A-76FA-43BE0479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5CFFA03-2A34-F66B-DB06-B830A744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5768A-C3B5-450D-A0F6-47F672D83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9DE5871-EE90-BE21-AC2A-86424DAC6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D18624E3-CFC6-2989-2484-BE3A2AF1D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34EBF2F-9DE8-55CE-1532-4C9CC002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B768-85A8-487F-99CA-33817C73C21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4BF4A31-8EB9-F475-6EF8-36FD1603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CC41527-CFA7-7DD9-B74E-736E86C3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5768A-C3B5-450D-A0F6-47F672D83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8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D491888B-3BE7-49D6-12FF-9551D48C2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13ACEDE0-44F2-8847-5BF3-21FC0306F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245775F-9D10-ADBA-434F-C9607AFB8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B768-85A8-487F-99CA-33817C73C21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887CF0D-5B54-8FD4-CF95-1294B512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7C2AEE6-F546-810F-0B85-36FADE60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5768A-C3B5-450D-A0F6-47F672D83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1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42B524E-09D8-D87C-8AFF-D285CC67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021D4E3-C45E-706E-CCB9-FCE60F396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9DC6827-3EAF-5A45-C617-E55828937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B768-85A8-487F-99CA-33817C73C21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714729A-87E6-AC6E-7E39-8150D160C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EBDE53-1BC7-0C2F-A9E7-481EBD2D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5768A-C3B5-450D-A0F6-47F672D83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7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5754803-C96B-3E6B-173C-416E7A67C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99DD0E6-4679-E631-2889-611AB1796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4799F7D-4078-ED04-A725-275866A5D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B768-85A8-487F-99CA-33817C73C21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46BBD84-79D1-5973-13B3-4B42D6462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1D6B376-06A4-70D1-6757-6795394AB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5768A-C3B5-450D-A0F6-47F672D83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0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72E85C2-ABB8-7A7B-D169-6802A58B3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ADDC3EC-6E81-DF9E-A996-9B99846F8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1484259A-47B3-FF0B-2FC8-8A8CC4DFD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233AB6D7-6235-241D-A8E4-031AA4653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B768-85A8-487F-99CA-33817C73C21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6153C57B-EEEA-D5C7-89F8-ACD09DBC0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4DCF2A7-D862-2877-4CB3-BF400EDE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5768A-C3B5-450D-A0F6-47F672D83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3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756918B-4372-A5CF-570E-BC1B18108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02E429B-B3A7-6949-EB84-9E2CC551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FF8ACEF9-227F-B7E4-5CEE-340471E47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C8861BBD-12F6-703D-73A7-362EF8943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274684BD-4136-E916-4F3F-36BC04E73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7A215B7E-E2CF-F38E-711D-B5433D79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B768-85A8-487F-99CA-33817C73C21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566F3BDD-84F6-02A3-D83F-FC012939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A506C415-22D3-48A2-9BDF-3355D50E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5768A-C3B5-450D-A0F6-47F672D83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7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D1A9049-69F2-244F-A36A-542DDFFA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9F32E5F-1FB4-2074-D7BE-05C4CB68C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B768-85A8-487F-99CA-33817C73C21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80F0FD6D-49F3-5B60-4956-7EA817F1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F755B0CB-1481-8E2C-D18C-FA3C9184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5768A-C3B5-450D-A0F6-47F672D83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73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66170836-4681-82F5-284B-263ABB89C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B768-85A8-487F-99CA-33817C73C21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F73F7A00-4839-0547-D5BD-CDEA36C7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D775BE3-7E9B-0F9F-8C8D-EDC16F0A4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5768A-C3B5-450D-A0F6-47F672D83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1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F047C1E-639B-5D0F-6F80-63B490E97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0F20799-ECE8-7E3B-5D8D-C1DF61AC4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8CDE14A-1354-D2CB-8681-81DB187EE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2A24576F-7044-994F-5246-DA5DAB04E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B768-85A8-487F-99CA-33817C73C21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D8F3F18-30A3-B316-A9E1-8A56EAEB9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75BC873E-A99E-C4D8-FC7C-FEDD1012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5768A-C3B5-450D-A0F6-47F672D83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09B9E5A-A18C-69B4-9840-C61F1DF1B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47940CA7-4B27-C9AF-5ED3-522EA1D2CF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AB9A155D-436A-6B10-6332-528B9EEB3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6B99D665-713E-473F-FD48-0C15744D4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B768-85A8-487F-99CA-33817C73C21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FBEE3C6-2E7A-B031-28D5-BCCDCA54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4FADA43-2D2F-DB05-716D-74F0F0A5B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5768A-C3B5-450D-A0F6-47F672D83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4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6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C6228CEF-778F-0D98-C10C-942A88418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15690C7-6D36-1A8E-3020-726177387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9CA8F0B-B8BD-4874-0BFF-3FF39692A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8B768-85A8-487F-99CA-33817C73C219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1F72ABA-0545-BF03-5D0A-10644DCF6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27220BC-FBD3-2619-DB11-EA07872DA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5768A-C3B5-450D-A0F6-47F672D83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3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youtu.be/nezg853ey_k?si=xD_2H2p06xn8HCzA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youtu.be/nezg853ey_k?si=xD_2H2p06xn8HCzA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1688" y="3620539"/>
            <a:ext cx="8888413" cy="2187575"/>
          </a:xfrm>
        </p:spPr>
        <p:txBody>
          <a:bodyPr>
            <a:noAutofit/>
          </a:bodyPr>
          <a:lstStyle/>
          <a:p>
            <a:pPr algn="r"/>
            <a:r>
              <a:rPr lang="en-US" altLang="zh-CN" b="1" dirty="0">
                <a:latin typeface="PSL Kanda Modern" pitchFamily="34" charset="-34"/>
                <a:ea typeface="SimSun" pitchFamily="2" charset="-122"/>
                <a:cs typeface="PSL Kanda Modern" pitchFamily="34" charset="-34"/>
              </a:rPr>
              <a:t> </a:t>
            </a:r>
            <a:br>
              <a:rPr lang="th-TH" altLang="zh-CN" b="1" dirty="0">
                <a:latin typeface="PSL Kanda Modern" pitchFamily="34" charset="-34"/>
                <a:ea typeface="SimSun" pitchFamily="2" charset="-122"/>
                <a:cs typeface="PSL Kanda Modern" pitchFamily="34" charset="-34"/>
              </a:rPr>
            </a:br>
            <a:r>
              <a:rPr lang="th-TH" altLang="zh-CN" b="1" dirty="0">
                <a:solidFill>
                  <a:schemeClr val="bg1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  <a:t>การสื่อสารการตลาดเชิงกิจกรรม</a:t>
            </a:r>
            <a:br>
              <a:rPr lang="en-US" altLang="zh-CN" b="1" dirty="0">
                <a:latin typeface="PSL Kanda Modern" pitchFamily="34" charset="-34"/>
                <a:ea typeface="SimSun" pitchFamily="2" charset="-122"/>
                <a:cs typeface="PSL Kanda Modern" pitchFamily="34" charset="-34"/>
              </a:rPr>
            </a:br>
            <a:r>
              <a:rPr lang="en-US" altLang="zh-CN" sz="5400" b="1" dirty="0">
                <a:solidFill>
                  <a:schemeClr val="bg1">
                    <a:lumMod val="65000"/>
                  </a:schemeClr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  <a:t>Event Marketing Communication</a:t>
            </a:r>
            <a:endParaRPr lang="th-TH" sz="5400" b="1" dirty="0">
              <a:solidFill>
                <a:schemeClr val="bg1">
                  <a:lumMod val="65000"/>
                </a:schemeClr>
              </a:solidFill>
              <a:latin typeface="PSL Kanda Modern" pitchFamily="34" charset="-34"/>
              <a:ea typeface="SimSun" pitchFamily="2" charset="-122"/>
              <a:cs typeface="PSL Kanda Modern" pitchFamily="34" charset="-34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132070" y="5808114"/>
            <a:ext cx="7059930" cy="714380"/>
          </a:xfrm>
          <a:prstGeom prst="rect">
            <a:avLst/>
          </a:prstGeom>
          <a:solidFill>
            <a:srgbClr val="C5E0B4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th-TH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9pPr>
          </a:lstStyle>
          <a:p>
            <a:pPr algn="ctr"/>
            <a:r>
              <a:rPr lang="th-TH" altLang="zh-CN" sz="3600" b="1" dirty="0">
                <a:latin typeface="PSL Kanda Modern" pitchFamily="34" charset="-34"/>
                <a:cs typeface="PSL Kanda Modern" pitchFamily="34" charset="-34"/>
              </a:rPr>
              <a:t>รองศาสตราจารย์ ดร.ประกายกาวิล ศรีจินดา</a:t>
            </a:r>
            <a:endParaRPr lang="th-TH" sz="3600" b="1" dirty="0"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 rot="5400000" flipV="1">
            <a:off x="-2341242" y="3320988"/>
            <a:ext cx="7056785" cy="216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sz="18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  <a:t>AAM2304 </a:t>
            </a:r>
            <a:endParaRPr lang="th-TH" sz="18600" b="1" dirty="0">
              <a:solidFill>
                <a:schemeClr val="accent6">
                  <a:lumMod val="40000"/>
                  <a:lumOff val="60000"/>
                </a:schemeClr>
              </a:solidFill>
              <a:latin typeface="PSL Kanda Modern" pitchFamily="34" charset="-34"/>
              <a:ea typeface="SimSun" pitchFamily="2" charset="-122"/>
              <a:cs typeface="PSL Kanda Modern" pitchFamily="34" charset="-34"/>
            </a:endParaRPr>
          </a:p>
        </p:txBody>
      </p:sp>
      <p:pic>
        <p:nvPicPr>
          <p:cNvPr id="2" name="Picture 1" descr="A person and person in a room&#10;&#10;AI-generated content may be incorrect.">
            <a:extLst>
              <a:ext uri="{FF2B5EF4-FFF2-40B4-BE49-F238E27FC236}">
                <a16:creationId xmlns:a16="http://schemas.microsoft.com/office/drawing/2014/main" id="{3A0157FA-442E-4383-A93C-20B04FABD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40" y="224285"/>
            <a:ext cx="6921260" cy="38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2027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7CFC5-BF45-9E43-8DC0-8BAD98E62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A87458-791B-E43D-C810-D2AF3EAB716B}"/>
              </a:ext>
            </a:extLst>
          </p:cNvPr>
          <p:cNvSpPr/>
          <p:nvPr/>
        </p:nvSpPr>
        <p:spPr>
          <a:xfrm>
            <a:off x="1167130" y="617731"/>
            <a:ext cx="107810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จาก</a:t>
            </a:r>
            <a:r>
              <a:rPr lang="en-GB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 Worksheet</a:t>
            </a:r>
            <a:r>
              <a:rPr lang="th-TH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 ให้ช่วยกัน </a:t>
            </a:r>
            <a:r>
              <a:rPr lang="en-GB" sz="4400" b="1" dirty="0">
                <a:solidFill>
                  <a:srgbClr val="FF0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brainstorm</a:t>
            </a:r>
            <a:r>
              <a:rPr lang="en-GB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 </a:t>
            </a:r>
            <a:r>
              <a:rPr lang="th-TH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คิดคนที่ต้องมีในงานนี้</a:t>
            </a:r>
            <a:endParaRPr lang="th-TH" sz="4400" b="1" dirty="0">
              <a:solidFill>
                <a:srgbClr val="FF0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DEA20-685A-7A1F-609B-D2B7402D87FA}"/>
              </a:ext>
            </a:extLst>
          </p:cNvPr>
          <p:cNvSpPr txBox="1"/>
          <p:nvPr/>
        </p:nvSpPr>
        <p:spPr>
          <a:xfrm>
            <a:off x="2994660" y="6084297"/>
            <a:ext cx="6436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dirty="0">
                <a:hlinkClick r:id="rId2"/>
              </a:rPr>
              <a:t>https://youtu.be/nezg853ey_k?si=xD_2H2p06xn8HCzA</a:t>
            </a:r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361C2-E4F4-6077-B97F-9FE8E14CE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481" y="2126297"/>
            <a:ext cx="2452422" cy="30349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86925-2D8E-3682-23E0-8BFB222EEBD4}"/>
              </a:ext>
            </a:extLst>
          </p:cNvPr>
          <p:cNvSpPr txBox="1"/>
          <p:nvPr/>
        </p:nvSpPr>
        <p:spPr>
          <a:xfrm>
            <a:off x="929640" y="2012464"/>
            <a:ext cx="2065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6000" dirty="0">
                <a:solidFill>
                  <a:schemeClr val="bg1">
                    <a:lumMod val="95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“คนคิด”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D20E26-F838-D570-E020-5F89A71DB193}"/>
              </a:ext>
            </a:extLst>
          </p:cNvPr>
          <p:cNvSpPr txBox="1"/>
          <p:nvPr/>
        </p:nvSpPr>
        <p:spPr>
          <a:xfrm>
            <a:off x="7423521" y="4791791"/>
            <a:ext cx="2603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dirty="0">
                <a:solidFill>
                  <a:schemeClr val="bg1">
                    <a:lumMod val="95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“คนขาย”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D988E-747A-898C-B9D2-A9F27D0DE7BE}"/>
              </a:ext>
            </a:extLst>
          </p:cNvPr>
          <p:cNvSpPr txBox="1"/>
          <p:nvPr/>
        </p:nvSpPr>
        <p:spPr>
          <a:xfrm>
            <a:off x="7969092" y="2179954"/>
            <a:ext cx="3711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800" dirty="0">
                <a:solidFill>
                  <a:schemeClr val="bg1">
                    <a:lumMod val="95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“คนดูแลศิลปิน”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1D1A6-1752-85AA-DC90-684EE7496677}"/>
              </a:ext>
            </a:extLst>
          </p:cNvPr>
          <p:cNvSpPr txBox="1"/>
          <p:nvPr/>
        </p:nvSpPr>
        <p:spPr>
          <a:xfrm>
            <a:off x="955916" y="4746529"/>
            <a:ext cx="37112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5400" dirty="0">
                <a:solidFill>
                  <a:schemeClr val="bg1">
                    <a:lumMod val="95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“คนดูงบ”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23EAB6-5655-AECA-F788-DFDA2B9A7953}"/>
              </a:ext>
            </a:extLst>
          </p:cNvPr>
          <p:cNvSpPr txBox="1"/>
          <p:nvPr/>
        </p:nvSpPr>
        <p:spPr>
          <a:xfrm>
            <a:off x="1962150" y="3405100"/>
            <a:ext cx="20650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solidFill>
                  <a:schemeClr val="bg1">
                    <a:lumMod val="95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“คนดูพื้นที่”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37DB92-BE4C-1756-5922-8DEEDCD0192A}"/>
              </a:ext>
            </a:extLst>
          </p:cNvPr>
          <p:cNvSpPr txBox="1"/>
          <p:nvPr/>
        </p:nvSpPr>
        <p:spPr>
          <a:xfrm>
            <a:off x="7853680" y="3560841"/>
            <a:ext cx="39217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6000" dirty="0">
                <a:solidFill>
                  <a:schemeClr val="bg1">
                    <a:lumMod val="95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“คนประสาน”</a:t>
            </a:r>
          </a:p>
        </p:txBody>
      </p:sp>
    </p:spTree>
    <p:extLst>
      <p:ext uri="{BB962C8B-B14F-4D97-AF65-F5344CB8AC3E}">
        <p14:creationId xmlns:p14="http://schemas.microsoft.com/office/powerpoint/2010/main" val="2485511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EF91B-481C-8FBD-5C47-8FBF7F40C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36D328-BFFA-BAED-8CD3-1004ACB394BB}"/>
              </a:ext>
            </a:extLst>
          </p:cNvPr>
          <p:cNvSpPr/>
          <p:nvPr/>
        </p:nvSpPr>
        <p:spPr>
          <a:xfrm>
            <a:off x="3860165" y="648211"/>
            <a:ext cx="4949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โครงสร้างอุตสาหกรรม</a:t>
            </a:r>
            <a:endParaRPr lang="th-TH" sz="5400" dirty="0">
              <a:solidFill>
                <a:srgbClr val="FF0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F2559C-2188-82AD-29E4-02590126520A}"/>
              </a:ext>
            </a:extLst>
          </p:cNvPr>
          <p:cNvSpPr txBox="1"/>
          <p:nvPr/>
        </p:nvSpPr>
        <p:spPr>
          <a:xfrm>
            <a:off x="3116580" y="3627904"/>
            <a:ext cx="643636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9900" dirty="0">
                <a:solidFill>
                  <a:srgbClr val="FF0000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5 </a:t>
            </a:r>
            <a:r>
              <a:rPr lang="th-TH" sz="6000" dirty="0">
                <a:solidFill>
                  <a:schemeClr val="bg1">
                    <a:lumMod val="95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ระบบคน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B808C-7940-9E2B-DFD8-87FFDEAD0B44}"/>
              </a:ext>
            </a:extLst>
          </p:cNvPr>
          <p:cNvSpPr txBox="1"/>
          <p:nvPr/>
        </p:nvSpPr>
        <p:spPr>
          <a:xfrm>
            <a:off x="2994660" y="1982450"/>
            <a:ext cx="70707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8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Event Marketing </a:t>
            </a:r>
            <a:endParaRPr lang="th-TH" sz="8800" dirty="0">
              <a:solidFill>
                <a:schemeClr val="bg1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83736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5FC66-965A-8238-6859-C8ACE217C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B14179-7FAB-4CD8-4A9F-95793F53F418}"/>
              </a:ext>
            </a:extLst>
          </p:cNvPr>
          <p:cNvSpPr/>
          <p:nvPr/>
        </p:nvSpPr>
        <p:spPr>
          <a:xfrm>
            <a:off x="2341244" y="171400"/>
            <a:ext cx="6823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โครงสร้างอุตสาหกรรม </a:t>
            </a:r>
            <a:r>
              <a:rPr lang="en-GB" sz="54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Event</a:t>
            </a:r>
            <a:endParaRPr lang="th-TH" sz="5400" dirty="0">
              <a:solidFill>
                <a:srgbClr val="FF0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pic>
        <p:nvPicPr>
          <p:cNvPr id="9" name="Picture 8" descr="A diagram of a pyramid&#10;&#10;AI-generated content may be incorrect.">
            <a:extLst>
              <a:ext uri="{FF2B5EF4-FFF2-40B4-BE49-F238E27FC236}">
                <a16:creationId xmlns:a16="http://schemas.microsoft.com/office/drawing/2014/main" id="{A38EF819-C6A3-D1BC-79D7-DA3908181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25" b="96601" l="2815" r="98086">
                        <a14:foregroundMark x1="35360" y1="5725" x2="35360" y2="5725"/>
                        <a14:foregroundMark x1="93243" y1="71556" x2="93243" y2="71556"/>
                        <a14:foregroundMark x1="98198" y1="90519" x2="98198" y2="90519"/>
                        <a14:foregroundMark x1="57320" y1="93560" x2="57320" y2="93560"/>
                        <a14:foregroundMark x1="6757" y1="95528" x2="6757" y2="95528"/>
                        <a14:foregroundMark x1="2815" y1="96601" x2="2815" y2="96601"/>
                        <a14:foregroundMark x1="51014" y1="76386" x2="51014" y2="76386"/>
                        <a14:foregroundMark x1="36261" y1="19857" x2="36261" y2="19857"/>
                        <a14:foregroundMark x1="48986" y1="89624" x2="48986" y2="89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829" y="1280160"/>
            <a:ext cx="8459381" cy="53252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4AFCBC-733A-5A47-6308-D6CFFBB244D7}"/>
              </a:ext>
            </a:extLst>
          </p:cNvPr>
          <p:cNvSpPr/>
          <p:nvPr/>
        </p:nvSpPr>
        <p:spPr>
          <a:xfrm>
            <a:off x="6096000" y="2355091"/>
            <a:ext cx="2926080" cy="5232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กลยุทธ์ (</a:t>
            </a:r>
            <a:r>
              <a:rPr lang="en-GB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Strategy</a:t>
            </a:r>
            <a:r>
              <a:rPr lang="th-TH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)</a:t>
            </a:r>
            <a:r>
              <a:rPr lang="en-GB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EC7FFA-6389-0148-2018-C6D2A3A08FBC}"/>
              </a:ext>
            </a:extLst>
          </p:cNvPr>
          <p:cNvSpPr/>
          <p:nvPr/>
        </p:nvSpPr>
        <p:spPr>
          <a:xfrm>
            <a:off x="6604000" y="3249171"/>
            <a:ext cx="3068320" cy="5232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ทีมสร้างสรรค์ (</a:t>
            </a:r>
            <a:r>
              <a:rPr lang="en-GB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Creative</a:t>
            </a:r>
            <a:r>
              <a:rPr lang="th-TH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)</a:t>
            </a:r>
            <a:r>
              <a:rPr lang="en-GB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959E3E-DA8A-6AC2-26D5-B7C7D1568D9B}"/>
              </a:ext>
            </a:extLst>
          </p:cNvPr>
          <p:cNvSpPr/>
          <p:nvPr/>
        </p:nvSpPr>
        <p:spPr>
          <a:xfrm>
            <a:off x="7061200" y="4114474"/>
            <a:ext cx="3498170" cy="5232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เจ้าของงาน (</a:t>
            </a:r>
            <a:r>
              <a:rPr lang="en-GB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Client &amp; Sponsor</a:t>
            </a:r>
            <a:r>
              <a:rPr lang="th-TH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)</a:t>
            </a:r>
            <a:r>
              <a:rPr lang="en-GB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4BAB70-F4B7-38FA-C961-07B13EE126FE}"/>
              </a:ext>
            </a:extLst>
          </p:cNvPr>
          <p:cNvSpPr/>
          <p:nvPr/>
        </p:nvSpPr>
        <p:spPr>
          <a:xfrm>
            <a:off x="7554595" y="4989937"/>
            <a:ext cx="3498170" cy="5232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ทีมผลิตงาน (</a:t>
            </a:r>
            <a:r>
              <a:rPr lang="en-GB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Producer</a:t>
            </a:r>
            <a:r>
              <a:rPr lang="th-TH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)</a:t>
            </a:r>
            <a:r>
              <a:rPr lang="en-GB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5F4994-724C-22CB-B3F4-75BE76A94E3B}"/>
              </a:ext>
            </a:extLst>
          </p:cNvPr>
          <p:cNvSpPr/>
          <p:nvPr/>
        </p:nvSpPr>
        <p:spPr>
          <a:xfrm>
            <a:off x="8138160" y="5865400"/>
            <a:ext cx="3200400" cy="5232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ทีมดำเนินงาน (</a:t>
            </a:r>
            <a:r>
              <a:rPr lang="en-GB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Operation</a:t>
            </a:r>
            <a:r>
              <a:rPr lang="th-TH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)</a:t>
            </a:r>
            <a:r>
              <a:rPr lang="en-GB" sz="28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5604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7E071-A4EC-E458-3498-A74DC6C75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5C1D4D-81F4-AC6C-A53B-4CE5C6557970}"/>
              </a:ext>
            </a:extLst>
          </p:cNvPr>
          <p:cNvSpPr/>
          <p:nvPr/>
        </p:nvSpPr>
        <p:spPr>
          <a:xfrm>
            <a:off x="3860165" y="648211"/>
            <a:ext cx="4949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โครงสร้างอุตสาหกรรม</a:t>
            </a:r>
            <a:endParaRPr lang="th-TH" sz="5400" dirty="0">
              <a:solidFill>
                <a:srgbClr val="FF0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B89FF5-8962-2A06-D3E6-037D120E15B1}"/>
              </a:ext>
            </a:extLst>
          </p:cNvPr>
          <p:cNvSpPr txBox="1"/>
          <p:nvPr/>
        </p:nvSpPr>
        <p:spPr>
          <a:xfrm>
            <a:off x="6096000" y="2394787"/>
            <a:ext cx="616013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จาก </a:t>
            </a:r>
            <a:r>
              <a:rPr lang="en-GB" sz="36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Worksheet </a:t>
            </a:r>
            <a:r>
              <a:rPr lang="th-TH" sz="36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ที่แจกให้</a:t>
            </a:r>
          </a:p>
          <a:p>
            <a:r>
              <a:rPr lang="th-TH" sz="36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ให้นักศึกษาระดมความเห็น</a:t>
            </a:r>
          </a:p>
          <a:p>
            <a:r>
              <a:rPr lang="th-TH" sz="36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เกี่ยวกับตำแหน่งหน้าที่</a:t>
            </a:r>
          </a:p>
          <a:p>
            <a:r>
              <a:rPr lang="th-TH" sz="36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ของคนทำงาน </a:t>
            </a:r>
            <a:r>
              <a:rPr lang="en-GB" sz="36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Event Marketing </a:t>
            </a:r>
            <a:endParaRPr lang="th-TH" sz="3600" dirty="0">
              <a:solidFill>
                <a:schemeClr val="bg1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  <a:p>
            <a:r>
              <a:rPr lang="th-TH" sz="36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ในแต่ละ </a:t>
            </a:r>
            <a:r>
              <a:rPr lang="en-GB" sz="36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Layer</a:t>
            </a:r>
            <a:r>
              <a:rPr lang="th-TH" sz="36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 </a:t>
            </a:r>
            <a:endParaRPr lang="th-TH" sz="3600" dirty="0">
              <a:solidFill>
                <a:srgbClr val="FFC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45BAB9C-E6CB-DA15-0ECE-77E01BD2B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736146"/>
              </p:ext>
            </p:extLst>
          </p:nvPr>
        </p:nvGraphicFramePr>
        <p:xfrm>
          <a:off x="1911898" y="1967781"/>
          <a:ext cx="3125644" cy="44953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8940">
                  <a:extLst>
                    <a:ext uri="{9D8B030D-6E8A-4147-A177-3AD203B41FA5}">
                      <a16:colId xmlns:a16="http://schemas.microsoft.com/office/drawing/2014/main" val="1640392041"/>
                    </a:ext>
                  </a:extLst>
                </a:gridCol>
                <a:gridCol w="1986704">
                  <a:extLst>
                    <a:ext uri="{9D8B030D-6E8A-4147-A177-3AD203B41FA5}">
                      <a16:colId xmlns:a16="http://schemas.microsoft.com/office/drawing/2014/main" val="2891222267"/>
                    </a:ext>
                  </a:extLst>
                </a:gridCol>
              </a:tblGrid>
              <a:tr h="175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2400" b="1" kern="1200" dirty="0">
                          <a:solidFill>
                            <a:srgbClr val="FFC000"/>
                          </a:solidFill>
                          <a:effectLst/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Layer</a:t>
                      </a:r>
                      <a:endParaRPr lang="en-US" sz="900" b="1" dirty="0">
                        <a:solidFill>
                          <a:srgbClr val="FFC000"/>
                        </a:solidFill>
                        <a:effectLst/>
                        <a:latin typeface="PSL Kanda Extra" panose="020B0604020202020204" pitchFamily="34" charset="-34"/>
                        <a:ea typeface="MS Mincho" panose="02020609040205080304" pitchFamily="49" charset="-128"/>
                        <a:cs typeface="PSL Kanda Extra" panose="020B0604020202020204" pitchFamily="34" charset="-34"/>
                      </a:endParaRPr>
                    </a:p>
                  </a:txBody>
                  <a:tcPr marL="38118" marR="381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th-TH" sz="2000" b="1" dirty="0">
                          <a:solidFill>
                            <a:srgbClr val="FFC000"/>
                          </a:solidFill>
                          <a:effectLst/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ตำแหน่งหน้าที่</a:t>
                      </a:r>
                      <a:endParaRPr lang="en-US" sz="900" b="1" dirty="0">
                        <a:solidFill>
                          <a:srgbClr val="FFC000"/>
                        </a:solidFill>
                        <a:effectLst/>
                        <a:latin typeface="PSL Kanda Extra" panose="020B0604020202020204" pitchFamily="34" charset="-34"/>
                        <a:ea typeface="MS Mincho" panose="02020609040205080304" pitchFamily="49" charset="-128"/>
                        <a:cs typeface="PSL Kanda Extra" panose="020B0604020202020204" pitchFamily="34" charset="-34"/>
                      </a:endParaRPr>
                    </a:p>
                  </a:txBody>
                  <a:tcPr marL="38118" marR="38118" marT="0" marB="0"/>
                </a:tc>
                <a:extLst>
                  <a:ext uri="{0D108BD9-81ED-4DB2-BD59-A6C34878D82A}">
                    <a16:rowId xmlns:a16="http://schemas.microsoft.com/office/drawing/2014/main" val="2803890777"/>
                  </a:ext>
                </a:extLst>
              </a:tr>
              <a:tr h="8351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2000" b="1" kern="1200" dirty="0">
                          <a:solidFill>
                            <a:srgbClr val="FFC000"/>
                          </a:solidFill>
                          <a:effectLst/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Strategy</a:t>
                      </a:r>
                      <a:endParaRPr lang="en-US" sz="800" b="1" dirty="0">
                        <a:solidFill>
                          <a:srgbClr val="FFC000"/>
                        </a:solidFill>
                        <a:effectLst/>
                        <a:latin typeface="PSL Kanda Extra" panose="020B0604020202020204" pitchFamily="34" charset="-34"/>
                        <a:ea typeface="MS Mincho" panose="02020609040205080304" pitchFamily="49" charset="-128"/>
                        <a:cs typeface="PSL Kanda Extra" panose="020B0604020202020204" pitchFamily="34" charset="-34"/>
                      </a:endParaRPr>
                    </a:p>
                  </a:txBody>
                  <a:tcPr marL="38118" marR="381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  </a:t>
                      </a:r>
                      <a:endParaRPr lang="en-US" sz="800" b="1" dirty="0">
                        <a:solidFill>
                          <a:srgbClr val="FFC000"/>
                        </a:solidFill>
                        <a:effectLst/>
                        <a:latin typeface="PSL Kanda Extra" panose="020B0604020202020204" pitchFamily="34" charset="-34"/>
                        <a:cs typeface="PSL Kanda Extra" panose="020B0604020202020204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 </a:t>
                      </a:r>
                      <a:endParaRPr lang="en-US" sz="800" b="1" dirty="0">
                        <a:solidFill>
                          <a:srgbClr val="FFC000"/>
                        </a:solidFill>
                        <a:effectLst/>
                        <a:latin typeface="PSL Kanda Extra" panose="020B0604020202020204" pitchFamily="34" charset="-34"/>
                        <a:ea typeface="MS Mincho" panose="02020609040205080304" pitchFamily="49" charset="-128"/>
                        <a:cs typeface="PSL Kanda Extra" panose="020B0604020202020204" pitchFamily="34" charset="-34"/>
                      </a:endParaRPr>
                    </a:p>
                  </a:txBody>
                  <a:tcPr marL="38118" marR="38118" marT="0" marB="0"/>
                </a:tc>
                <a:extLst>
                  <a:ext uri="{0D108BD9-81ED-4DB2-BD59-A6C34878D82A}">
                    <a16:rowId xmlns:a16="http://schemas.microsoft.com/office/drawing/2014/main" val="3863094580"/>
                  </a:ext>
                </a:extLst>
              </a:tr>
              <a:tr h="531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2000" b="1" kern="1200">
                          <a:solidFill>
                            <a:srgbClr val="FFC000"/>
                          </a:solidFill>
                          <a:effectLst/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Creative</a:t>
                      </a:r>
                      <a:endParaRPr lang="en-US" sz="800" b="1">
                        <a:solidFill>
                          <a:srgbClr val="FFC000"/>
                        </a:solidFill>
                        <a:effectLst/>
                        <a:latin typeface="PSL Kanda Extra" panose="020B0604020202020204" pitchFamily="34" charset="-34"/>
                        <a:ea typeface="MS Mincho" panose="02020609040205080304" pitchFamily="49" charset="-128"/>
                        <a:cs typeface="PSL Kanda Extra" panose="020B0604020202020204" pitchFamily="34" charset="-34"/>
                      </a:endParaRPr>
                    </a:p>
                  </a:txBody>
                  <a:tcPr marL="38118" marR="381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 </a:t>
                      </a:r>
                      <a:endParaRPr lang="en-US" sz="800" b="1" dirty="0">
                        <a:solidFill>
                          <a:srgbClr val="FFC000"/>
                        </a:solidFill>
                        <a:effectLst/>
                        <a:latin typeface="PSL Kanda Extra" panose="020B0604020202020204" pitchFamily="34" charset="-34"/>
                        <a:cs typeface="PSL Kanda Extra" panose="020B0604020202020204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 </a:t>
                      </a:r>
                      <a:endParaRPr lang="en-US" sz="800" b="1" dirty="0">
                        <a:solidFill>
                          <a:srgbClr val="FFC000"/>
                        </a:solidFill>
                        <a:effectLst/>
                        <a:latin typeface="PSL Kanda Extra" panose="020B0604020202020204" pitchFamily="34" charset="-34"/>
                        <a:cs typeface="PSL Kanda Extra" panose="020B0604020202020204" pitchFamily="34" charset="-34"/>
                      </a:endParaRPr>
                    </a:p>
                  </a:txBody>
                  <a:tcPr marL="38118" marR="38118" marT="0" marB="0"/>
                </a:tc>
                <a:extLst>
                  <a:ext uri="{0D108BD9-81ED-4DB2-BD59-A6C34878D82A}">
                    <a16:rowId xmlns:a16="http://schemas.microsoft.com/office/drawing/2014/main" val="168184611"/>
                  </a:ext>
                </a:extLst>
              </a:tr>
              <a:tr h="8351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2000" b="1" kern="1200" dirty="0">
                          <a:solidFill>
                            <a:srgbClr val="FFC000"/>
                          </a:solidFill>
                          <a:effectLst/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Client &amp; Sponsor</a:t>
                      </a:r>
                      <a:endParaRPr lang="en-US" sz="800" b="1" dirty="0">
                        <a:solidFill>
                          <a:srgbClr val="FFC000"/>
                        </a:solidFill>
                        <a:effectLst/>
                        <a:latin typeface="PSL Kanda Extra" panose="020B0604020202020204" pitchFamily="34" charset="-34"/>
                        <a:ea typeface="MS Mincho" panose="02020609040205080304" pitchFamily="49" charset="-128"/>
                        <a:cs typeface="PSL Kanda Extra" panose="020B0604020202020204" pitchFamily="34" charset="-34"/>
                      </a:endParaRPr>
                    </a:p>
                  </a:txBody>
                  <a:tcPr marL="38118" marR="381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  </a:t>
                      </a:r>
                      <a:endParaRPr lang="en-US" sz="800" b="1" dirty="0">
                        <a:solidFill>
                          <a:srgbClr val="FFC000"/>
                        </a:solidFill>
                        <a:effectLst/>
                        <a:latin typeface="PSL Kanda Extra" panose="020B0604020202020204" pitchFamily="34" charset="-34"/>
                        <a:cs typeface="PSL Kanda Extra" panose="020B0604020202020204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  </a:t>
                      </a:r>
                      <a:endParaRPr lang="en-US" sz="800" b="1" dirty="0">
                        <a:solidFill>
                          <a:srgbClr val="FFC000"/>
                        </a:solidFill>
                        <a:effectLst/>
                        <a:latin typeface="PSL Kanda Extra" panose="020B0604020202020204" pitchFamily="34" charset="-34"/>
                        <a:ea typeface="MS Mincho" panose="02020609040205080304" pitchFamily="49" charset="-128"/>
                        <a:cs typeface="PSL Kanda Extra" panose="020B0604020202020204" pitchFamily="34" charset="-34"/>
                      </a:endParaRPr>
                    </a:p>
                  </a:txBody>
                  <a:tcPr marL="38118" marR="38118" marT="0" marB="0"/>
                </a:tc>
                <a:extLst>
                  <a:ext uri="{0D108BD9-81ED-4DB2-BD59-A6C34878D82A}">
                    <a16:rowId xmlns:a16="http://schemas.microsoft.com/office/drawing/2014/main" val="4261654978"/>
                  </a:ext>
                </a:extLst>
              </a:tr>
              <a:tr h="8351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2000" b="1" kern="1200">
                          <a:solidFill>
                            <a:srgbClr val="FFC000"/>
                          </a:solidFill>
                          <a:effectLst/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Production</a:t>
                      </a:r>
                      <a:endParaRPr lang="en-US" sz="800" b="1">
                        <a:solidFill>
                          <a:srgbClr val="FFC000"/>
                        </a:solidFill>
                        <a:effectLst/>
                        <a:latin typeface="PSL Kanda Extra" panose="020B0604020202020204" pitchFamily="34" charset="-34"/>
                        <a:ea typeface="MS Mincho" panose="02020609040205080304" pitchFamily="49" charset="-128"/>
                        <a:cs typeface="PSL Kanda Extra" panose="020B0604020202020204" pitchFamily="34" charset="-34"/>
                      </a:endParaRPr>
                    </a:p>
                  </a:txBody>
                  <a:tcPr marL="38118" marR="381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    </a:t>
                      </a:r>
                      <a:endParaRPr lang="en-US" sz="800" b="1" dirty="0">
                        <a:solidFill>
                          <a:srgbClr val="FFC000"/>
                        </a:solidFill>
                        <a:effectLst/>
                        <a:latin typeface="PSL Kanda Extra" panose="020B0604020202020204" pitchFamily="34" charset="-34"/>
                        <a:ea typeface="MS Mincho" panose="02020609040205080304" pitchFamily="49" charset="-128"/>
                        <a:cs typeface="PSL Kanda Extra" panose="020B0604020202020204" pitchFamily="34" charset="-34"/>
                      </a:endParaRPr>
                    </a:p>
                  </a:txBody>
                  <a:tcPr marL="38118" marR="38118" marT="0" marB="0"/>
                </a:tc>
                <a:extLst>
                  <a:ext uri="{0D108BD9-81ED-4DB2-BD59-A6C34878D82A}">
                    <a16:rowId xmlns:a16="http://schemas.microsoft.com/office/drawing/2014/main" val="781187668"/>
                  </a:ext>
                </a:extLst>
              </a:tr>
              <a:tr h="8351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2000" b="1" kern="1200" dirty="0">
                          <a:solidFill>
                            <a:srgbClr val="FFC000"/>
                          </a:solidFill>
                          <a:effectLst/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Operation</a:t>
                      </a:r>
                      <a:endParaRPr lang="en-US" sz="800" b="1" dirty="0">
                        <a:solidFill>
                          <a:srgbClr val="FFC000"/>
                        </a:solidFill>
                        <a:effectLst/>
                        <a:latin typeface="PSL Kanda Extra" panose="020B0604020202020204" pitchFamily="34" charset="-34"/>
                        <a:ea typeface="MS Mincho" panose="02020609040205080304" pitchFamily="49" charset="-128"/>
                        <a:cs typeface="PSL Kanda Extra" panose="020B0604020202020204" pitchFamily="34" charset="-34"/>
                      </a:endParaRPr>
                    </a:p>
                  </a:txBody>
                  <a:tcPr marL="38118" marR="3811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FFC000"/>
                          </a:solidFill>
                          <a:effectLst/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  </a:t>
                      </a:r>
                      <a:endParaRPr lang="en-US" sz="800" b="1" dirty="0">
                        <a:solidFill>
                          <a:srgbClr val="FFC000"/>
                        </a:solidFill>
                        <a:effectLst/>
                        <a:latin typeface="PSL Kanda Extra" panose="020B0604020202020204" pitchFamily="34" charset="-34"/>
                        <a:cs typeface="PSL Kanda Extra" panose="020B0604020202020204" pitchFamily="34" charset="-34"/>
                      </a:endParaRPr>
                    </a:p>
                  </a:txBody>
                  <a:tcPr marL="38118" marR="38118" marT="0" marB="0"/>
                </a:tc>
                <a:extLst>
                  <a:ext uri="{0D108BD9-81ED-4DB2-BD59-A6C34878D82A}">
                    <a16:rowId xmlns:a16="http://schemas.microsoft.com/office/drawing/2014/main" val="1114305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6513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FBEF7-EFA4-E573-1EF1-B87C6E295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1FBE0B-FA85-7B8B-9DA4-959DCE1D9B69}"/>
              </a:ext>
            </a:extLst>
          </p:cNvPr>
          <p:cNvSpPr/>
          <p:nvPr/>
        </p:nvSpPr>
        <p:spPr>
          <a:xfrm>
            <a:off x="3621405" y="658371"/>
            <a:ext cx="4949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โครงสร้างอุตสาหกรรม</a:t>
            </a:r>
            <a:endParaRPr lang="th-TH" sz="5400" dirty="0">
              <a:solidFill>
                <a:srgbClr val="FF0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AA3B05D-79DC-DD8D-760C-A742F64AB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809357"/>
              </p:ext>
            </p:extLst>
          </p:nvPr>
        </p:nvGraphicFramePr>
        <p:xfrm>
          <a:off x="1325880" y="2710974"/>
          <a:ext cx="10515600" cy="274320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198025951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213554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solidFill>
                            <a:srgbClr val="FF0000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Layer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400" dirty="0">
                          <a:solidFill>
                            <a:srgbClr val="FF0000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ตัวอย่างตำแหน่ง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915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rgbClr val="FFC000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Strategy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solidFill>
                            <a:srgbClr val="FFC000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Account Director, Planner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073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rgbClr val="FFC000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Creative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rgbClr val="FFC000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Creative Director, Designer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75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rgbClr val="FFC000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Client &amp; Sponsor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rgbClr val="FFC000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Brand Manager, Marketing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0720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rgbClr val="FFC000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Production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solidFill>
                            <a:srgbClr val="FFC000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Producer, Stage, Lighting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2324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rgbClr val="FFC000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Operation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rgbClr val="FFC000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Registration, Staff, MC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31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3667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19F38-1F32-B5C4-8B37-A7764873B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ilhouettes of people working at a desk&#10;&#10;AI-generated content may be incorrect.">
            <a:extLst>
              <a:ext uri="{FF2B5EF4-FFF2-40B4-BE49-F238E27FC236}">
                <a16:creationId xmlns:a16="http://schemas.microsoft.com/office/drawing/2014/main" id="{492FA1C7-8719-BEAB-4643-373FBE344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40" y="238760"/>
            <a:ext cx="5775960" cy="5775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873308-1C2F-9AAF-3A62-39901AB494ED}"/>
              </a:ext>
            </a:extLst>
          </p:cNvPr>
          <p:cNvSpPr txBox="1"/>
          <p:nvPr/>
        </p:nvSpPr>
        <p:spPr>
          <a:xfrm>
            <a:off x="2532380" y="6158468"/>
            <a:ext cx="7127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Event </a:t>
            </a:r>
            <a:r>
              <a:rPr lang="th-TH" sz="32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งานหนึ่งไม่ใช่คนเดียว แต่คือ </a:t>
            </a:r>
            <a:r>
              <a:rPr lang="en-GB" sz="3200" dirty="0">
                <a:solidFill>
                  <a:srgbClr val="FFC000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ecosystem</a:t>
            </a:r>
            <a:endParaRPr lang="th-TH" sz="3200" dirty="0">
              <a:solidFill>
                <a:srgbClr val="FFC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3771777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D68024B-74E2-246A-6669-996330958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EE8126AE-427B-4A9C-9718-00C3A9E97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831051"/>
            <a:ext cx="684076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h-TH" sz="13800" b="1" dirty="0">
                <a:solidFill>
                  <a:schemeClr val="bg1"/>
                </a:solidFill>
                <a:latin typeface="PSL Kanda Modern" pitchFamily="34" charset="-34"/>
                <a:cs typeface="PSL Kanda Modern" pitchFamily="34" charset="-34"/>
              </a:rPr>
              <a:t>บุคลากร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DDCDFCDF-114B-8153-169B-9EB28CDA1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888" y="2929719"/>
            <a:ext cx="4915128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166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กิจกรรม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9056634-0034-188D-FC88-786BA6FEAAC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52304" y="3790846"/>
            <a:ext cx="5832647" cy="924623"/>
          </a:xfrm>
        </p:spPr>
        <p:txBody>
          <a:bodyPr>
            <a:noAutofit/>
          </a:bodyPr>
          <a:lstStyle/>
          <a:p>
            <a:r>
              <a:rPr lang="en-US" altLang="zh-CN" sz="8000" b="1" dirty="0">
                <a:solidFill>
                  <a:srgbClr val="FFC000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  <a:t> </a:t>
            </a:r>
            <a:br>
              <a:rPr lang="th-TH" altLang="zh-CN" sz="8000" b="1" dirty="0">
                <a:solidFill>
                  <a:srgbClr val="FFC000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</a:br>
            <a:r>
              <a:rPr lang="th-TH" altLang="zh-CN" sz="8000" b="1" dirty="0">
                <a:solidFill>
                  <a:srgbClr val="FFC000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  <a:t>การสื่อสารการตลาด</a:t>
            </a:r>
            <a:br>
              <a:rPr lang="en-US" altLang="zh-CN" sz="8000" b="1" dirty="0">
                <a:solidFill>
                  <a:srgbClr val="FFC000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</a:br>
            <a:endParaRPr lang="th-TH" sz="7200" b="1" dirty="0">
              <a:solidFill>
                <a:srgbClr val="FFC000"/>
              </a:solidFill>
              <a:latin typeface="PSL Kanda Modern" pitchFamily="34" charset="-34"/>
              <a:ea typeface="SimSun" pitchFamily="2" charset="-122"/>
              <a:cs typeface="PSL Kanda Modern" pitchFamily="34" charset="-34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B4368DA-8E52-2F91-F83A-7D702C663C34}"/>
              </a:ext>
            </a:extLst>
          </p:cNvPr>
          <p:cNvSpPr txBox="1">
            <a:spLocks noChangeArrowheads="1"/>
          </p:cNvSpPr>
          <p:nvPr/>
        </p:nvSpPr>
        <p:spPr>
          <a:xfrm>
            <a:off x="3647729" y="4048074"/>
            <a:ext cx="1975645" cy="924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th-TH" altLang="zh-CN" sz="6600" b="1" dirty="0">
                <a:solidFill>
                  <a:srgbClr val="C00000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</a:br>
            <a:r>
              <a:rPr lang="th-TH" altLang="zh-CN" sz="6600" b="1" dirty="0">
                <a:solidFill>
                  <a:srgbClr val="C00000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  <a:t>เชิง</a:t>
            </a:r>
            <a:br>
              <a:rPr lang="en-US" altLang="zh-CN" sz="6600" b="1" dirty="0">
                <a:solidFill>
                  <a:srgbClr val="C00000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</a:br>
            <a:endParaRPr lang="th-TH" sz="6000" b="1" dirty="0">
              <a:solidFill>
                <a:srgbClr val="C00000"/>
              </a:solidFill>
              <a:latin typeface="PSL Kanda Modern" pitchFamily="34" charset="-34"/>
              <a:ea typeface="SimSun" pitchFamily="2" charset="-122"/>
              <a:cs typeface="PSL Kanda Modern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47FD03-51F1-80A1-6F5D-B654878F21DB}"/>
              </a:ext>
            </a:extLst>
          </p:cNvPr>
          <p:cNvSpPr txBox="1"/>
          <p:nvPr/>
        </p:nvSpPr>
        <p:spPr>
          <a:xfrm>
            <a:off x="6096000" y="4874214"/>
            <a:ext cx="36867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Event Marketing </a:t>
            </a:r>
            <a:endParaRPr lang="th-TH" sz="4800" dirty="0">
              <a:solidFill>
                <a:schemeClr val="bg1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188924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93480" y="3703290"/>
            <a:ext cx="1116011" cy="31547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9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SL Kanda Modern" pitchFamily="34" charset="-34"/>
                <a:cs typeface="PSL Kanda Modern" pitchFamily="34" charset="-34"/>
              </a:rPr>
              <a:t>1</a:t>
            </a:r>
            <a:endParaRPr lang="th-TH" sz="19900" b="1" dirty="0">
              <a:solidFill>
                <a:schemeClr val="tx2">
                  <a:lumMod val="60000"/>
                  <a:lumOff val="40000"/>
                </a:schemeClr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494769" y="4581128"/>
            <a:ext cx="3579827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533400" indent="-533400" algn="ctr"/>
            <a:r>
              <a:rPr lang="en-US" sz="11500" b="1" dirty="0">
                <a:solidFill>
                  <a:srgbClr val="FFC000"/>
                </a:solidFill>
                <a:latin typeface="PSL Kanda Modern" pitchFamily="34" charset="-34"/>
                <a:cs typeface="PSL Kanda Modern" pitchFamily="34" charset="-34"/>
              </a:rPr>
              <a:t>Director</a:t>
            </a:r>
            <a:endParaRPr lang="th-TH" sz="11500" b="1" dirty="0">
              <a:solidFill>
                <a:srgbClr val="FFC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688547" y="2849243"/>
            <a:ext cx="531107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66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Account</a:t>
            </a:r>
            <a:endParaRPr lang="th-TH" altLang="zh-CN" sz="16600" b="1" dirty="0">
              <a:solidFill>
                <a:srgbClr val="FF0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8600F7-4F3B-A230-7400-56682BA02865}"/>
              </a:ext>
            </a:extLst>
          </p:cNvPr>
          <p:cNvSpPr txBox="1"/>
          <p:nvPr/>
        </p:nvSpPr>
        <p:spPr>
          <a:xfrm>
            <a:off x="262402" y="2926154"/>
            <a:ext cx="2450172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4000" b="1" kern="1200" dirty="0">
                <a:solidFill>
                  <a:srgbClr val="FFC000"/>
                </a:solidFill>
                <a:effectLst/>
                <a:latin typeface="PSL Kanda Extra" panose="020B0604020202020204" pitchFamily="34" charset="-34"/>
                <a:cs typeface="PSL Kanda Extra" panose="020B0604020202020204" pitchFamily="34" charset="-34"/>
              </a:rPr>
              <a:t>Strategy</a:t>
            </a:r>
            <a:endParaRPr lang="en-US" sz="1200" b="1" dirty="0">
              <a:solidFill>
                <a:srgbClr val="FFC000"/>
              </a:solidFill>
              <a:effectLst/>
              <a:latin typeface="PSL Kanda Extra" panose="020B0604020202020204" pitchFamily="34" charset="-34"/>
              <a:ea typeface="MS Mincho" panose="02020609040205080304" pitchFamily="49" charset="-128"/>
              <a:cs typeface="PSL Kanda Extra" panose="020B0604020202020204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94D6A-0238-70DE-BC7B-31B240104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82" y="414824"/>
            <a:ext cx="4262763" cy="284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3759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E93A6-275C-F6A7-4512-FCCEE9342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FC7087F0-613C-EDAA-F602-E147F9072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80" y="3703290"/>
            <a:ext cx="1116011" cy="31547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9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SL Kanda Modern" pitchFamily="34" charset="-34"/>
                <a:cs typeface="PSL Kanda Modern" pitchFamily="34" charset="-34"/>
              </a:rPr>
              <a:t>1</a:t>
            </a:r>
            <a:endParaRPr lang="th-TH" sz="19900" b="1" dirty="0">
              <a:solidFill>
                <a:schemeClr val="tx2">
                  <a:lumMod val="60000"/>
                  <a:lumOff val="40000"/>
                </a:schemeClr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7F68447A-57A2-25AA-4126-E026AC595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2025" y="4581128"/>
            <a:ext cx="3945311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533400" indent="-533400" algn="ctr"/>
            <a:r>
              <a:rPr lang="en-US" sz="11500" b="1" dirty="0">
                <a:solidFill>
                  <a:srgbClr val="FFC000"/>
                </a:solidFill>
                <a:latin typeface="PSL Kanda Modern" pitchFamily="34" charset="-34"/>
                <a:cs typeface="PSL Kanda Modern" pitchFamily="34" charset="-34"/>
              </a:rPr>
              <a:t>Manager</a:t>
            </a:r>
            <a:endParaRPr lang="th-TH" sz="11500" b="1" dirty="0">
              <a:solidFill>
                <a:srgbClr val="FFC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B603B7D9-5F3D-030E-7798-06F0381EE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5" y="2849243"/>
            <a:ext cx="4544835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66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Project</a:t>
            </a:r>
            <a:endParaRPr lang="th-TH" altLang="zh-CN" sz="16600" b="1" dirty="0">
              <a:solidFill>
                <a:srgbClr val="FF0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8ED39E-8DC1-38DC-4119-B3439EF9C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2" y="188640"/>
            <a:ext cx="5610200" cy="280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B8A628-CB62-C61D-458E-3FFE57630AC6}"/>
              </a:ext>
            </a:extLst>
          </p:cNvPr>
          <p:cNvSpPr txBox="1"/>
          <p:nvPr/>
        </p:nvSpPr>
        <p:spPr>
          <a:xfrm>
            <a:off x="262402" y="2926154"/>
            <a:ext cx="2450172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4000" b="1" kern="1200" dirty="0">
                <a:solidFill>
                  <a:srgbClr val="FFC000"/>
                </a:solidFill>
                <a:effectLst/>
                <a:latin typeface="PSL Kanda Extra" panose="020B0604020202020204" pitchFamily="34" charset="-34"/>
                <a:cs typeface="PSL Kanda Extra" panose="020B0604020202020204" pitchFamily="34" charset="-34"/>
              </a:rPr>
              <a:t>Strategy</a:t>
            </a:r>
            <a:endParaRPr lang="en-US" sz="1200" b="1" dirty="0">
              <a:solidFill>
                <a:srgbClr val="FFC000"/>
              </a:solidFill>
              <a:effectLst/>
              <a:latin typeface="PSL Kanda Extra" panose="020B0604020202020204" pitchFamily="34" charset="-34"/>
              <a:ea typeface="MS Mincho" panose="02020609040205080304" pitchFamily="49" charset="-128"/>
              <a:cs typeface="PSL Kanda Extr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895141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167465" y="3766322"/>
            <a:ext cx="5283819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66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Creative</a:t>
            </a:r>
            <a:endParaRPr lang="th-TH" altLang="zh-CN" sz="16600" b="1" dirty="0">
              <a:solidFill>
                <a:srgbClr val="FF0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9" y="332657"/>
            <a:ext cx="5975881" cy="3984699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F1572945-37F8-C7F2-4D9D-55E748466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80" y="3703290"/>
            <a:ext cx="1116011" cy="31547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9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SL Kanda Modern" pitchFamily="34" charset="-34"/>
                <a:cs typeface="PSL Kanda Modern" pitchFamily="34" charset="-34"/>
              </a:rPr>
              <a:t>2</a:t>
            </a:r>
            <a:endParaRPr lang="th-TH" sz="19900" b="1" dirty="0">
              <a:solidFill>
                <a:schemeClr val="tx2">
                  <a:lumMod val="60000"/>
                  <a:lumOff val="40000"/>
                </a:schemeClr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E20BE-C8E3-A756-7ABB-BE4797A4A757}"/>
              </a:ext>
            </a:extLst>
          </p:cNvPr>
          <p:cNvSpPr txBox="1"/>
          <p:nvPr/>
        </p:nvSpPr>
        <p:spPr>
          <a:xfrm>
            <a:off x="262402" y="2926154"/>
            <a:ext cx="2450172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4000" b="1" kern="1200" dirty="0">
                <a:solidFill>
                  <a:srgbClr val="FFC000"/>
                </a:solidFill>
                <a:effectLst/>
                <a:latin typeface="PSL Kanda Extra" panose="020B0604020202020204" pitchFamily="34" charset="-34"/>
                <a:cs typeface="PSL Kanda Extra" panose="020B0604020202020204" pitchFamily="34" charset="-34"/>
              </a:rPr>
              <a:t>Creative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A7994B2-4054-ED09-A64D-B49F0CB71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146" y="5201904"/>
            <a:ext cx="3579827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533400" indent="-533400" algn="ctr"/>
            <a:r>
              <a:rPr lang="en-US" sz="11500" b="1" dirty="0">
                <a:solidFill>
                  <a:srgbClr val="FFC000"/>
                </a:solidFill>
                <a:latin typeface="PSL Kanda Modern" pitchFamily="34" charset="-34"/>
                <a:cs typeface="PSL Kanda Modern" pitchFamily="34" charset="-34"/>
              </a:rPr>
              <a:t>Director</a:t>
            </a:r>
            <a:endParaRPr lang="th-TH" sz="11500" b="1" dirty="0">
              <a:solidFill>
                <a:srgbClr val="FFC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761373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6645D20-CDFA-8125-659B-B8374D681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8B7FB3F-309F-15CE-9A8E-8A570AB7A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2" y="647557"/>
            <a:ext cx="10598695" cy="556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8830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31704" y="4160559"/>
            <a:ext cx="5644494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66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Designer</a:t>
            </a:r>
            <a:endParaRPr lang="th-TH" altLang="zh-CN" sz="16600" b="1" dirty="0">
              <a:solidFill>
                <a:srgbClr val="FF0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476672"/>
            <a:ext cx="5076056" cy="3807042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60270CB6-C401-68A3-00D6-C61B14B29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80" y="3703290"/>
            <a:ext cx="1116011" cy="31547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9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SL Kanda Modern" pitchFamily="34" charset="-34"/>
                <a:cs typeface="PSL Kanda Modern" pitchFamily="34" charset="-34"/>
              </a:rPr>
              <a:t>2</a:t>
            </a:r>
            <a:endParaRPr lang="th-TH" sz="19900" b="1" dirty="0">
              <a:solidFill>
                <a:schemeClr val="tx2">
                  <a:lumMod val="60000"/>
                  <a:lumOff val="40000"/>
                </a:schemeClr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54D1C-9751-E116-3567-D44C53EEE2BA}"/>
              </a:ext>
            </a:extLst>
          </p:cNvPr>
          <p:cNvSpPr txBox="1"/>
          <p:nvPr/>
        </p:nvSpPr>
        <p:spPr>
          <a:xfrm>
            <a:off x="262402" y="2926154"/>
            <a:ext cx="2450172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4000" b="1" kern="1200" dirty="0">
                <a:solidFill>
                  <a:srgbClr val="FFC000"/>
                </a:solidFill>
                <a:effectLst/>
                <a:latin typeface="PSL Kanda Extra" panose="020B0604020202020204" pitchFamily="34" charset="-34"/>
                <a:cs typeface="PSL Kanda Extra" panose="020B0604020202020204" pitchFamily="34" charset="-34"/>
              </a:rPr>
              <a:t>Creative</a:t>
            </a:r>
          </a:p>
        </p:txBody>
      </p:sp>
    </p:spTree>
    <p:extLst>
      <p:ext uri="{BB962C8B-B14F-4D97-AF65-F5344CB8AC3E}">
        <p14:creationId xmlns:p14="http://schemas.microsoft.com/office/powerpoint/2010/main" val="354982722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48AAA-6DB8-71DA-DAD9-16AB54DEB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58FE0EDB-A485-06F0-6849-CCD1F3285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212" y="3565337"/>
            <a:ext cx="390684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66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Brand</a:t>
            </a:r>
            <a:endParaRPr lang="th-TH" altLang="zh-CN" sz="16600" b="1" dirty="0">
              <a:solidFill>
                <a:srgbClr val="FF0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4A6DFDF7-8920-9142-A47B-C6FB334FD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80" y="3703290"/>
            <a:ext cx="1116011" cy="31547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9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SL Kanda Modern" pitchFamily="34" charset="-34"/>
                <a:cs typeface="PSL Kanda Modern" pitchFamily="34" charset="-34"/>
              </a:rPr>
              <a:t>3</a:t>
            </a:r>
            <a:endParaRPr lang="th-TH" sz="19900" b="1" dirty="0">
              <a:solidFill>
                <a:schemeClr val="tx2">
                  <a:lumMod val="60000"/>
                  <a:lumOff val="40000"/>
                </a:schemeClr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1B1AD-A774-4F53-BDD9-6C94E666F2E3}"/>
              </a:ext>
            </a:extLst>
          </p:cNvPr>
          <p:cNvSpPr txBox="1"/>
          <p:nvPr/>
        </p:nvSpPr>
        <p:spPr>
          <a:xfrm>
            <a:off x="133006" y="2926154"/>
            <a:ext cx="3222670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4000" b="1" kern="1200" dirty="0">
                <a:solidFill>
                  <a:srgbClr val="FFC000"/>
                </a:solidFill>
                <a:effectLst/>
                <a:latin typeface="PSL Kanda Extra" panose="020B0604020202020204" pitchFamily="34" charset="-34"/>
                <a:cs typeface="PSL Kanda Extra" panose="020B0604020202020204" pitchFamily="34" charset="-34"/>
              </a:rPr>
              <a:t>Client &amp; Sponsor</a:t>
            </a:r>
          </a:p>
        </p:txBody>
      </p:sp>
      <p:pic>
        <p:nvPicPr>
          <p:cNvPr id="8" name="Picture 7" descr="A person holding a tablet and talking on the phone&#10;&#10;AI-generated content may be incorrect.">
            <a:extLst>
              <a:ext uri="{FF2B5EF4-FFF2-40B4-BE49-F238E27FC236}">
                <a16:creationId xmlns:a16="http://schemas.microsoft.com/office/drawing/2014/main" id="{89A5F345-E808-6210-906C-492482391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12" y="319177"/>
            <a:ext cx="5909673" cy="3937120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E561813F-9AB2-937B-01DC-140B69F52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102" y="5082608"/>
            <a:ext cx="3945311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533400" indent="-533400" algn="ctr"/>
            <a:r>
              <a:rPr lang="en-US" sz="11500" b="1" dirty="0">
                <a:solidFill>
                  <a:srgbClr val="FFC000"/>
                </a:solidFill>
                <a:latin typeface="PSL Kanda Modern" pitchFamily="34" charset="-34"/>
                <a:cs typeface="PSL Kanda Modern" pitchFamily="34" charset="-34"/>
              </a:rPr>
              <a:t>Manager</a:t>
            </a:r>
            <a:endParaRPr lang="th-TH" sz="11500" b="1" dirty="0">
              <a:solidFill>
                <a:srgbClr val="FFC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9182347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77A26-3E36-E54C-F995-E54B54C14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842D4718-3B10-E973-65DF-915F95DB2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262" y="3891945"/>
            <a:ext cx="6333785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66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Marketing</a:t>
            </a:r>
            <a:endParaRPr lang="th-TH" altLang="zh-CN" sz="16600" b="1" dirty="0">
              <a:solidFill>
                <a:srgbClr val="FF0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180F32A9-32AB-45DF-6512-8D28E2F1E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80" y="3703290"/>
            <a:ext cx="1116011" cy="31547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9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SL Kanda Modern" pitchFamily="34" charset="-34"/>
                <a:cs typeface="PSL Kanda Modern" pitchFamily="34" charset="-34"/>
              </a:rPr>
              <a:t>3</a:t>
            </a:r>
            <a:endParaRPr lang="th-TH" sz="19900" b="1" dirty="0">
              <a:solidFill>
                <a:schemeClr val="tx2">
                  <a:lumMod val="60000"/>
                  <a:lumOff val="40000"/>
                </a:schemeClr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7EA6AA-8D30-3B79-E97B-C9EA901CD6E5}"/>
              </a:ext>
            </a:extLst>
          </p:cNvPr>
          <p:cNvSpPr txBox="1"/>
          <p:nvPr/>
        </p:nvSpPr>
        <p:spPr>
          <a:xfrm>
            <a:off x="133006" y="2926154"/>
            <a:ext cx="3222670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4000" b="1" kern="1200" dirty="0">
                <a:solidFill>
                  <a:srgbClr val="FFC000"/>
                </a:solidFill>
                <a:effectLst/>
                <a:latin typeface="PSL Kanda Extra" panose="020B0604020202020204" pitchFamily="34" charset="-34"/>
                <a:cs typeface="PSL Kanda Extra" panose="020B0604020202020204" pitchFamily="34" charset="-34"/>
              </a:rPr>
              <a:t>Client &amp; Sponsor</a:t>
            </a:r>
          </a:p>
        </p:txBody>
      </p:sp>
      <p:pic>
        <p:nvPicPr>
          <p:cNvPr id="4" name="Picture 3" descr="A group of people looking at papers&#10;&#10;AI-generated content may be incorrect.">
            <a:extLst>
              <a:ext uri="{FF2B5EF4-FFF2-40B4-BE49-F238E27FC236}">
                <a16:creationId xmlns:a16="http://schemas.microsoft.com/office/drawing/2014/main" id="{AD198FD0-06C5-F45B-E8B1-323A5C69E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50" y="661353"/>
            <a:ext cx="5528182" cy="345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3973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E251E-EA2C-75EB-D504-C2BAFF0D1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E2E36EBB-6FF2-9784-172F-69397AE9E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513" y="3869750"/>
            <a:ext cx="584487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66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Producer</a:t>
            </a:r>
            <a:endParaRPr lang="th-TH" altLang="zh-CN" sz="16600" b="1" dirty="0">
              <a:solidFill>
                <a:srgbClr val="FF0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C4C57354-C69E-A251-CAFA-163FDB1C0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80" y="3703290"/>
            <a:ext cx="1116011" cy="31547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9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SL Kanda Modern" pitchFamily="34" charset="-34"/>
                <a:cs typeface="PSL Kanda Modern" pitchFamily="34" charset="-34"/>
              </a:rPr>
              <a:t>4</a:t>
            </a:r>
            <a:endParaRPr lang="th-TH" sz="19900" b="1" dirty="0">
              <a:solidFill>
                <a:schemeClr val="tx2">
                  <a:lumMod val="60000"/>
                  <a:lumOff val="40000"/>
                </a:schemeClr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927BB8-411B-9867-6232-97939E894AC5}"/>
              </a:ext>
            </a:extLst>
          </p:cNvPr>
          <p:cNvSpPr txBox="1"/>
          <p:nvPr/>
        </p:nvSpPr>
        <p:spPr>
          <a:xfrm>
            <a:off x="262402" y="2926154"/>
            <a:ext cx="2450172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4000" b="1" dirty="0">
                <a:solidFill>
                  <a:srgbClr val="FFC000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Production</a:t>
            </a:r>
            <a:endParaRPr lang="en-GB" sz="4000" b="1" kern="1200" dirty="0">
              <a:solidFill>
                <a:srgbClr val="FFC000"/>
              </a:solidFill>
              <a:effectLst/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pic>
        <p:nvPicPr>
          <p:cNvPr id="9" name="Picture 8" descr="A person in a black shirt&#10;&#10;AI-generated content may be incorrect.">
            <a:extLst>
              <a:ext uri="{FF2B5EF4-FFF2-40B4-BE49-F238E27FC236}">
                <a16:creationId xmlns:a16="http://schemas.microsoft.com/office/drawing/2014/main" id="{FBF0C207-0F1E-DB36-EACF-D635DE5B9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03" y="621102"/>
            <a:ext cx="5363891" cy="35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0350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86367-EF40-C7B0-9993-CBCE8843D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9483976F-8CD3-68A2-84C6-013AC61DC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739" y="4211122"/>
            <a:ext cx="3778599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66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Stage</a:t>
            </a:r>
            <a:endParaRPr lang="th-TH" altLang="zh-CN" sz="16600" b="1" dirty="0">
              <a:solidFill>
                <a:srgbClr val="FF0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A9180EF8-9A51-9BC2-4CF2-C78D36BCC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80" y="3703290"/>
            <a:ext cx="1116011" cy="31547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9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SL Kanda Modern" pitchFamily="34" charset="-34"/>
                <a:cs typeface="PSL Kanda Modern" pitchFamily="34" charset="-34"/>
              </a:rPr>
              <a:t>4</a:t>
            </a:r>
            <a:endParaRPr lang="th-TH" sz="19900" b="1" dirty="0">
              <a:solidFill>
                <a:schemeClr val="tx2">
                  <a:lumMod val="60000"/>
                  <a:lumOff val="40000"/>
                </a:schemeClr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8FBDC-8F6E-3917-B48C-430C9A86616E}"/>
              </a:ext>
            </a:extLst>
          </p:cNvPr>
          <p:cNvSpPr txBox="1"/>
          <p:nvPr/>
        </p:nvSpPr>
        <p:spPr>
          <a:xfrm>
            <a:off x="262402" y="2926154"/>
            <a:ext cx="2450172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4000" b="1" dirty="0">
                <a:solidFill>
                  <a:srgbClr val="FFC000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Production</a:t>
            </a:r>
            <a:endParaRPr lang="en-GB" sz="4000" b="1" kern="1200" dirty="0">
              <a:solidFill>
                <a:srgbClr val="FFC000"/>
              </a:solidFill>
              <a:effectLst/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pic>
        <p:nvPicPr>
          <p:cNvPr id="4" name="Picture 3" descr="A group of people on a stage&#10;&#10;AI-generated content may be incorrect.">
            <a:extLst>
              <a:ext uri="{FF2B5EF4-FFF2-40B4-BE49-F238E27FC236}">
                <a16:creationId xmlns:a16="http://schemas.microsoft.com/office/drawing/2014/main" id="{CD325D2B-C33C-478A-B9AF-1A7868DB3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40" y="341372"/>
            <a:ext cx="4282798" cy="428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922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088C3-6384-7BD3-2B06-BE05E8588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A4B54EA8-36F7-6ABB-F2EF-007B8B4FD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515" y="4590705"/>
            <a:ext cx="6407523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Light </a:t>
            </a:r>
            <a:r>
              <a:rPr lang="en-US" altLang="zh-CN" sz="11500" b="1" dirty="0">
                <a:solidFill>
                  <a:srgbClr val="FFC000"/>
                </a:solidFill>
                <a:latin typeface="PSL Kanda Modern" pitchFamily="34" charset="-34"/>
                <a:cs typeface="PSL Kanda Modern" pitchFamily="34" charset="-34"/>
              </a:rPr>
              <a:t>&amp; Sound</a:t>
            </a:r>
            <a:endParaRPr lang="th-TH" altLang="zh-CN" sz="11500" b="1" dirty="0">
              <a:solidFill>
                <a:srgbClr val="FFC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80AA4F8C-B78E-2FAD-CDFB-821DBABAF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80" y="3703290"/>
            <a:ext cx="1116011" cy="31547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9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SL Kanda Modern" pitchFamily="34" charset="-34"/>
                <a:cs typeface="PSL Kanda Modern" pitchFamily="34" charset="-34"/>
              </a:rPr>
              <a:t>4</a:t>
            </a:r>
            <a:endParaRPr lang="th-TH" sz="19900" b="1" dirty="0">
              <a:solidFill>
                <a:schemeClr val="tx2">
                  <a:lumMod val="60000"/>
                  <a:lumOff val="40000"/>
                </a:schemeClr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77A05-7A18-C52C-52DB-BB91E1700292}"/>
              </a:ext>
            </a:extLst>
          </p:cNvPr>
          <p:cNvSpPr txBox="1"/>
          <p:nvPr/>
        </p:nvSpPr>
        <p:spPr>
          <a:xfrm>
            <a:off x="262402" y="2926154"/>
            <a:ext cx="2450172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4000" b="1" dirty="0">
                <a:solidFill>
                  <a:srgbClr val="FFC000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Production</a:t>
            </a:r>
            <a:endParaRPr lang="en-GB" sz="4000" b="1" kern="1200" dirty="0">
              <a:solidFill>
                <a:srgbClr val="FFC000"/>
              </a:solidFill>
              <a:effectLst/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pic>
        <p:nvPicPr>
          <p:cNvPr id="4" name="Picture 3" descr="People in front of a stage&#10;&#10;AI-generated content may be incorrect.">
            <a:extLst>
              <a:ext uri="{FF2B5EF4-FFF2-40B4-BE49-F238E27FC236}">
                <a16:creationId xmlns:a16="http://schemas.microsoft.com/office/drawing/2014/main" id="{67F9930A-F4FB-826D-2DB4-11BE61080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"/>
          <a:stretch>
            <a:fillRect/>
          </a:stretch>
        </p:blipFill>
        <p:spPr>
          <a:xfrm>
            <a:off x="3636281" y="572293"/>
            <a:ext cx="6233992" cy="395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1141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879977" y="5315522"/>
            <a:ext cx="3945311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533400" indent="-533400" algn="ctr"/>
            <a:r>
              <a:rPr lang="en-US" sz="11500" b="1" dirty="0">
                <a:solidFill>
                  <a:srgbClr val="FFC000"/>
                </a:solidFill>
                <a:latin typeface="PSL Kanda Modern" pitchFamily="34" charset="-34"/>
                <a:cs typeface="PSL Kanda Modern" pitchFamily="34" charset="-34"/>
              </a:rPr>
              <a:t>Manager</a:t>
            </a:r>
            <a:endParaRPr lang="th-TH" sz="11500" b="1" dirty="0">
              <a:solidFill>
                <a:srgbClr val="FFC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95382" y="3734450"/>
            <a:ext cx="4544834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66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Project</a:t>
            </a:r>
            <a:endParaRPr lang="th-TH" altLang="zh-CN" sz="16600" b="1" dirty="0">
              <a:solidFill>
                <a:srgbClr val="FF0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530429" y="2900266"/>
            <a:ext cx="4087979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C00000"/>
                </a:solidFill>
                <a:latin typeface="PSL Kanda Modern" pitchFamily="34" charset="-34"/>
                <a:cs typeface="PSL Kanda Modern" pitchFamily="34" charset="-34"/>
              </a:rPr>
              <a:t>Assistant</a:t>
            </a:r>
            <a:endParaRPr lang="th-TH" altLang="zh-CN" sz="11500" b="1" dirty="0">
              <a:solidFill>
                <a:srgbClr val="C00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332" y="327913"/>
            <a:ext cx="4473438" cy="2876281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3565CA74-161B-184D-5E0C-C00D1388C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80" y="3703290"/>
            <a:ext cx="1116011" cy="31547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9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SL Kanda Modern" pitchFamily="34" charset="-34"/>
                <a:cs typeface="PSL Kanda Modern" pitchFamily="34" charset="-34"/>
              </a:rPr>
              <a:t>5</a:t>
            </a:r>
            <a:endParaRPr lang="th-TH" sz="19900" b="1" dirty="0">
              <a:solidFill>
                <a:schemeClr val="tx2">
                  <a:lumMod val="60000"/>
                  <a:lumOff val="40000"/>
                </a:schemeClr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00F3E-D696-DB7A-1A27-046D7CD31C2E}"/>
              </a:ext>
            </a:extLst>
          </p:cNvPr>
          <p:cNvSpPr txBox="1"/>
          <p:nvPr/>
        </p:nvSpPr>
        <p:spPr>
          <a:xfrm>
            <a:off x="262402" y="2926154"/>
            <a:ext cx="2450172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4000" b="1" kern="1200" dirty="0">
                <a:solidFill>
                  <a:srgbClr val="FFC000"/>
                </a:solidFill>
                <a:effectLst/>
                <a:latin typeface="PSL Kanda Extra" panose="020B0604020202020204" pitchFamily="34" charset="-34"/>
                <a:cs typeface="PSL Kanda Extra" panose="020B0604020202020204" pitchFamily="34" charset="-34"/>
              </a:rPr>
              <a:t>Operation</a:t>
            </a:r>
          </a:p>
        </p:txBody>
      </p:sp>
    </p:spTree>
    <p:extLst>
      <p:ext uri="{BB962C8B-B14F-4D97-AF65-F5344CB8AC3E}">
        <p14:creationId xmlns:p14="http://schemas.microsoft.com/office/powerpoint/2010/main" val="105644473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659146" y="3501008"/>
            <a:ext cx="8066632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6600" b="1" dirty="0">
                <a:solidFill>
                  <a:srgbClr val="C00000"/>
                </a:solidFill>
                <a:latin typeface="PSL Kanda Modern" pitchFamily="34" charset="-34"/>
                <a:cs typeface="PSL Kanda Modern" pitchFamily="34" charset="-34"/>
              </a:rPr>
              <a:t>Co-</a:t>
            </a:r>
            <a:r>
              <a:rPr lang="en-US" altLang="zh-CN" sz="16600" b="1" dirty="0" err="1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ordinator</a:t>
            </a:r>
            <a:endParaRPr lang="th-TH" altLang="zh-CN" sz="16600" b="1" dirty="0">
              <a:solidFill>
                <a:srgbClr val="FF0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363206"/>
            <a:ext cx="5969670" cy="3340085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A9E7D4A2-0D4C-8358-6551-5BE0F71D5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80" y="3703290"/>
            <a:ext cx="1116011" cy="31547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9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SL Kanda Modern" pitchFamily="34" charset="-34"/>
                <a:cs typeface="PSL Kanda Modern" pitchFamily="34" charset="-34"/>
              </a:rPr>
              <a:t>5</a:t>
            </a:r>
            <a:endParaRPr lang="th-TH" sz="19900" b="1" dirty="0">
              <a:solidFill>
                <a:schemeClr val="tx2">
                  <a:lumMod val="60000"/>
                  <a:lumOff val="40000"/>
                </a:schemeClr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0AD7B4-63AB-70C3-A9EC-276CD6AF1D09}"/>
              </a:ext>
            </a:extLst>
          </p:cNvPr>
          <p:cNvSpPr txBox="1"/>
          <p:nvPr/>
        </p:nvSpPr>
        <p:spPr>
          <a:xfrm>
            <a:off x="262402" y="2926154"/>
            <a:ext cx="2450172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4000" b="1" kern="1200" dirty="0">
                <a:solidFill>
                  <a:srgbClr val="FFC000"/>
                </a:solidFill>
                <a:effectLst/>
                <a:latin typeface="PSL Kanda Extra" panose="020B0604020202020204" pitchFamily="34" charset="-34"/>
                <a:cs typeface="PSL Kanda Extra" panose="020B0604020202020204" pitchFamily="34" charset="-34"/>
              </a:rPr>
              <a:t>Operation</a:t>
            </a:r>
          </a:p>
        </p:txBody>
      </p:sp>
    </p:spTree>
    <p:extLst>
      <p:ext uri="{BB962C8B-B14F-4D97-AF65-F5344CB8AC3E}">
        <p14:creationId xmlns:p14="http://schemas.microsoft.com/office/powerpoint/2010/main" val="97956017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F48D3-F39C-4169-339C-7D9251342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7755AA98-E3AB-C381-C0A3-0C68DD3DC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059" y="4659716"/>
            <a:ext cx="5307863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Registration</a:t>
            </a:r>
            <a:endParaRPr lang="th-TH" altLang="zh-CN" sz="11500" b="1" dirty="0">
              <a:solidFill>
                <a:srgbClr val="FFC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C678B151-7654-AFBF-8F18-7222BAB0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80" y="3703290"/>
            <a:ext cx="1116011" cy="31547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9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SL Kanda Modern" pitchFamily="34" charset="-34"/>
                <a:cs typeface="PSL Kanda Modern" pitchFamily="34" charset="-34"/>
              </a:rPr>
              <a:t>5</a:t>
            </a:r>
            <a:endParaRPr lang="th-TH" sz="19900" b="1" dirty="0">
              <a:solidFill>
                <a:schemeClr val="tx2">
                  <a:lumMod val="60000"/>
                  <a:lumOff val="40000"/>
                </a:schemeClr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pic>
        <p:nvPicPr>
          <p:cNvPr id="6" name="Picture 5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6B42152E-FF16-01D9-C426-0DC1C936D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24" y="648333"/>
            <a:ext cx="6017074" cy="40113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246663-EFD6-9B28-6E84-CC4C2D8AAC73}"/>
              </a:ext>
            </a:extLst>
          </p:cNvPr>
          <p:cNvSpPr txBox="1"/>
          <p:nvPr/>
        </p:nvSpPr>
        <p:spPr>
          <a:xfrm>
            <a:off x="262402" y="2926154"/>
            <a:ext cx="2450172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4000" b="1" kern="1200" dirty="0">
                <a:solidFill>
                  <a:srgbClr val="FFC000"/>
                </a:solidFill>
                <a:effectLst/>
                <a:latin typeface="PSL Kanda Extra" panose="020B0604020202020204" pitchFamily="34" charset="-34"/>
                <a:cs typeface="PSL Kanda Extra" panose="020B0604020202020204" pitchFamily="34" charset="-34"/>
              </a:rPr>
              <a:t>Operation</a:t>
            </a:r>
          </a:p>
        </p:txBody>
      </p:sp>
    </p:spTree>
    <p:extLst>
      <p:ext uri="{BB962C8B-B14F-4D97-AF65-F5344CB8AC3E}">
        <p14:creationId xmlns:p14="http://schemas.microsoft.com/office/powerpoint/2010/main" val="410648674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722121" y="4160559"/>
            <a:ext cx="306366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66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Staff</a:t>
            </a:r>
            <a:endParaRPr lang="th-TH" altLang="zh-CN" sz="16600" b="1" dirty="0">
              <a:solidFill>
                <a:srgbClr val="FF0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50A3DA0F-22F8-0304-49BE-78E6F7841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80" y="3703290"/>
            <a:ext cx="1116011" cy="31547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9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SL Kanda Modern" pitchFamily="34" charset="-34"/>
                <a:cs typeface="PSL Kanda Modern" pitchFamily="34" charset="-34"/>
              </a:rPr>
              <a:t>5</a:t>
            </a:r>
            <a:endParaRPr lang="th-TH" sz="19900" b="1" dirty="0">
              <a:solidFill>
                <a:schemeClr val="tx2">
                  <a:lumMod val="60000"/>
                  <a:lumOff val="40000"/>
                </a:schemeClr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A6BCE-4DBA-F39C-1C8C-17F2E6EDDCEB}"/>
              </a:ext>
            </a:extLst>
          </p:cNvPr>
          <p:cNvSpPr txBox="1"/>
          <p:nvPr/>
        </p:nvSpPr>
        <p:spPr>
          <a:xfrm>
            <a:off x="262402" y="2926154"/>
            <a:ext cx="2450172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4000" b="1" kern="1200" dirty="0">
                <a:solidFill>
                  <a:srgbClr val="FFC000"/>
                </a:solidFill>
                <a:effectLst/>
                <a:latin typeface="PSL Kanda Extra" panose="020B0604020202020204" pitchFamily="34" charset="-34"/>
                <a:cs typeface="PSL Kanda Extra" panose="020B0604020202020204" pitchFamily="34" charset="-34"/>
              </a:rPr>
              <a:t>Operation</a:t>
            </a:r>
          </a:p>
        </p:txBody>
      </p:sp>
      <p:pic>
        <p:nvPicPr>
          <p:cNvPr id="8" name="Picture 7" descr="A group of people wearing black shirts&#10;&#10;AI-generated content may be incorrect.">
            <a:extLst>
              <a:ext uri="{FF2B5EF4-FFF2-40B4-BE49-F238E27FC236}">
                <a16:creationId xmlns:a16="http://schemas.microsoft.com/office/drawing/2014/main" id="{C0A6B834-3436-D778-E09B-6F4F0C2F5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52" y="573657"/>
            <a:ext cx="5892820" cy="39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4611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670264" y="3295144"/>
            <a:ext cx="6633547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533400" indent="-533400" algn="ctr"/>
            <a:r>
              <a:rPr lang="en-US" sz="11500" b="1" dirty="0">
                <a:solidFill>
                  <a:srgbClr val="FFC000"/>
                </a:solidFill>
                <a:latin typeface="PSL Kanda Modern" pitchFamily="34" charset="-34"/>
                <a:cs typeface="PSL Kanda Modern" pitchFamily="34" charset="-34"/>
              </a:rPr>
              <a:t>Event Planning</a:t>
            </a:r>
            <a:endParaRPr lang="th-TH" sz="11500" b="1" dirty="0">
              <a:solidFill>
                <a:srgbClr val="FFC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54253" y="1710968"/>
            <a:ext cx="7728399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66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STRATEGIC</a:t>
            </a:r>
            <a:endParaRPr lang="th-TH" altLang="zh-CN" sz="16600" b="1" dirty="0">
              <a:solidFill>
                <a:srgbClr val="FF0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439637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100E2-9EF9-2E04-6386-AA6748682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CBBF4C96-B475-9BF7-88AB-4EED65753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2857" y="4790100"/>
            <a:ext cx="170271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MC</a:t>
            </a:r>
            <a:endParaRPr lang="th-TH" altLang="zh-CN" sz="11500" b="1" dirty="0">
              <a:solidFill>
                <a:srgbClr val="FFC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4AD89406-CA73-1BE8-8EF5-13E842747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80" y="3703290"/>
            <a:ext cx="1116011" cy="31547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99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PSL Kanda Modern" pitchFamily="34" charset="-34"/>
                <a:cs typeface="PSL Kanda Modern" pitchFamily="34" charset="-34"/>
              </a:rPr>
              <a:t>5</a:t>
            </a:r>
            <a:endParaRPr lang="th-TH" sz="19900" b="1" dirty="0">
              <a:solidFill>
                <a:schemeClr val="tx2">
                  <a:lumMod val="60000"/>
                  <a:lumOff val="40000"/>
                </a:schemeClr>
              </a:solidFill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1B4EF7-5BE5-78CB-FF9C-6D42D44A64F4}"/>
              </a:ext>
            </a:extLst>
          </p:cNvPr>
          <p:cNvSpPr txBox="1"/>
          <p:nvPr/>
        </p:nvSpPr>
        <p:spPr>
          <a:xfrm>
            <a:off x="262402" y="2926154"/>
            <a:ext cx="2450172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4000" b="1" kern="1200" dirty="0">
                <a:solidFill>
                  <a:srgbClr val="FFC000"/>
                </a:solidFill>
                <a:effectLst/>
                <a:latin typeface="PSL Kanda Extra" panose="020B0604020202020204" pitchFamily="34" charset="-34"/>
                <a:cs typeface="PSL Kanda Extra" panose="020B0604020202020204" pitchFamily="34" charset="-34"/>
              </a:rPr>
              <a:t>Operation</a:t>
            </a:r>
          </a:p>
        </p:txBody>
      </p:sp>
      <p:pic>
        <p:nvPicPr>
          <p:cNvPr id="9" name="Picture 8" descr="A person in a blue dress holding a microphone and a book&#10;&#10;AI-generated content may be incorrect.">
            <a:extLst>
              <a:ext uri="{FF2B5EF4-FFF2-40B4-BE49-F238E27FC236}">
                <a16:creationId xmlns:a16="http://schemas.microsoft.com/office/drawing/2014/main" id="{87037A55-B716-B41C-298E-554317BDD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7" y="777229"/>
            <a:ext cx="4939113" cy="2926061"/>
          </a:xfrm>
          <a:prstGeom prst="rect">
            <a:avLst/>
          </a:prstGeom>
        </p:spPr>
      </p:pic>
      <p:pic>
        <p:nvPicPr>
          <p:cNvPr id="4" name="Picture 3" descr="A person holding a clipboard&#10;&#10;AI-generated content may be incorrect.">
            <a:extLst>
              <a:ext uri="{FF2B5EF4-FFF2-40B4-BE49-F238E27FC236}">
                <a16:creationId xmlns:a16="http://schemas.microsoft.com/office/drawing/2014/main" id="{D2ABB74D-41EB-3FE1-CE2A-C389E0E1E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69" y="1864039"/>
            <a:ext cx="4178322" cy="2795677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E0E045FE-1281-3EC5-0A1F-D27F52E5C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0112" y="4790100"/>
            <a:ext cx="405111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FC000"/>
                </a:solidFill>
                <a:latin typeface="PSL Kanda Modern" pitchFamily="34" charset="-34"/>
                <a:cs typeface="PSL Kanda Modern" pitchFamily="34" charset="-34"/>
              </a:rPr>
              <a:t>MC Staff</a:t>
            </a:r>
            <a:endParaRPr lang="th-TH" altLang="zh-CN" sz="11500" b="1" dirty="0">
              <a:solidFill>
                <a:srgbClr val="FFC000"/>
              </a:solidFill>
              <a:latin typeface="PSL Kanda Modern" pitchFamily="34" charset="-34"/>
              <a:cs typeface="PSL Kanda Modern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821304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DE054-6358-4A30-198F-E4CC60ABF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FD292F-CD54-D4B9-716E-60C530654DAE}"/>
              </a:ext>
            </a:extLst>
          </p:cNvPr>
          <p:cNvSpPr/>
          <p:nvPr/>
        </p:nvSpPr>
        <p:spPr>
          <a:xfrm>
            <a:off x="1894205" y="1379157"/>
            <a:ext cx="840359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You are </a:t>
            </a:r>
          </a:p>
          <a:p>
            <a:pPr algn="ctr"/>
            <a:r>
              <a:rPr lang="en-GB" sz="11500" b="1" dirty="0">
                <a:solidFill>
                  <a:srgbClr val="FF0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an Event Agency</a:t>
            </a:r>
            <a:endParaRPr lang="th-TH" sz="11500" b="1" dirty="0">
              <a:solidFill>
                <a:srgbClr val="FF0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03642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DDCC0-ECAF-ECDF-FC8C-DC99872EF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102B12-C332-149A-5C01-5B3AC994FFAF}"/>
              </a:ext>
            </a:extLst>
          </p:cNvPr>
          <p:cNvSpPr/>
          <p:nvPr/>
        </p:nvSpPr>
        <p:spPr>
          <a:xfrm>
            <a:off x="1894205" y="404371"/>
            <a:ext cx="84035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“You are an </a:t>
            </a:r>
            <a:r>
              <a:rPr lang="en-GB" sz="4400" b="1" dirty="0">
                <a:solidFill>
                  <a:srgbClr val="FF0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Event Agency</a:t>
            </a:r>
            <a:r>
              <a:rPr lang="en-GB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”</a:t>
            </a:r>
            <a:endParaRPr lang="th-TH" sz="4400" b="1" dirty="0">
              <a:solidFill>
                <a:srgbClr val="FF0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88D22D-F469-FADF-DDE6-AE06C4CB00FD}"/>
              </a:ext>
            </a:extLst>
          </p:cNvPr>
          <p:cNvSpPr txBox="1"/>
          <p:nvPr/>
        </p:nvSpPr>
        <p:spPr>
          <a:xfrm>
            <a:off x="1651634" y="2459504"/>
            <a:ext cx="10042525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Scenario</a:t>
            </a:r>
            <a:endParaRPr lang="th-TH" sz="6000" dirty="0">
              <a:solidFill>
                <a:schemeClr val="accent5">
                  <a:lumMod val="60000"/>
                  <a:lumOff val="40000"/>
                </a:schemeClr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  <a:p>
            <a:r>
              <a:rPr lang="th-TH" sz="5400" dirty="0">
                <a:solidFill>
                  <a:schemeClr val="bg1">
                    <a:lumMod val="95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ลูกค้า : แบรนด์เครื่องดื่ม</a:t>
            </a:r>
          </a:p>
          <a:p>
            <a:r>
              <a:rPr lang="th-TH" sz="5400" dirty="0">
                <a:solidFill>
                  <a:schemeClr val="bg1">
                    <a:lumMod val="95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         ต้องการจัด </a:t>
            </a:r>
            <a:r>
              <a:rPr lang="en-GB" sz="5400" dirty="0">
                <a:solidFill>
                  <a:schemeClr val="bg1">
                    <a:lumMod val="95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Event </a:t>
            </a:r>
            <a:r>
              <a:rPr lang="th-TH" sz="5400" dirty="0">
                <a:solidFill>
                  <a:schemeClr val="bg1">
                    <a:lumMod val="95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เปิดตัวสินค้าใหม่</a:t>
            </a:r>
          </a:p>
          <a:p>
            <a:r>
              <a:rPr lang="th-TH" sz="5400" dirty="0">
                <a:solidFill>
                  <a:schemeClr val="bg1">
                    <a:lumMod val="95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         ในมหาวิทยาลัย</a:t>
            </a:r>
            <a:endParaRPr lang="th-TH" sz="8000" dirty="0">
              <a:solidFill>
                <a:schemeClr val="bg1">
                  <a:lumMod val="95000"/>
                </a:schemeClr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80510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4B256-F55D-4E23-9001-372CCC58C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drink&#10;&#10;AI-generated content may be incorrect.">
            <a:extLst>
              <a:ext uri="{FF2B5EF4-FFF2-40B4-BE49-F238E27FC236}">
                <a16:creationId xmlns:a16="http://schemas.microsoft.com/office/drawing/2014/main" id="{A67FBE79-1CC7-5F84-4F57-103EE4C37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0" y="0"/>
            <a:ext cx="6858000" cy="6858000"/>
          </a:xfrm>
          <a:prstGeom prst="rect">
            <a:avLst/>
          </a:prstGeom>
        </p:spPr>
      </p:pic>
      <p:pic>
        <p:nvPicPr>
          <p:cNvPr id="7" name="Picture 6" descr="A group of hands holding cups&#10;&#10;AI-generated content may be incorrect.">
            <a:extLst>
              <a:ext uri="{FF2B5EF4-FFF2-40B4-BE49-F238E27FC236}">
                <a16:creationId xmlns:a16="http://schemas.microsoft.com/office/drawing/2014/main" id="{383309AD-A389-3FF4-9069-19C0DFFD8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62" y="1082241"/>
            <a:ext cx="3005138" cy="45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4114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5E800-9B8D-6A70-B532-E7388EF6F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4112A9-31E8-E387-B49E-F07BE3C5A9E2}"/>
              </a:ext>
            </a:extLst>
          </p:cNvPr>
          <p:cNvSpPr/>
          <p:nvPr/>
        </p:nvSpPr>
        <p:spPr>
          <a:xfrm>
            <a:off x="1894205" y="404371"/>
            <a:ext cx="84035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“You are an </a:t>
            </a:r>
            <a:r>
              <a:rPr lang="en-GB" sz="4400" b="1" dirty="0">
                <a:solidFill>
                  <a:srgbClr val="FF0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Event Agency</a:t>
            </a:r>
            <a:r>
              <a:rPr lang="en-GB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”</a:t>
            </a:r>
            <a:endParaRPr lang="th-TH" sz="4400" b="1" dirty="0">
              <a:solidFill>
                <a:srgbClr val="FF0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603AC4-E100-0425-3F14-DDC73A8CCC2E}"/>
              </a:ext>
            </a:extLst>
          </p:cNvPr>
          <p:cNvSpPr txBox="1"/>
          <p:nvPr/>
        </p:nvSpPr>
        <p:spPr>
          <a:xfrm>
            <a:off x="1296034" y="1646704"/>
            <a:ext cx="100425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800" dirty="0">
                <a:solidFill>
                  <a:schemeClr val="accent5">
                    <a:lumMod val="60000"/>
                    <a:lumOff val="40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แบ่งบทบาทในกลุ่ม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49A760-2B32-F4A6-4AA4-3E13BBF88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173839"/>
              </p:ext>
            </p:extLst>
          </p:nvPr>
        </p:nvGraphicFramePr>
        <p:xfrm>
          <a:off x="1433195" y="2950593"/>
          <a:ext cx="8864600" cy="2743200"/>
        </p:xfrm>
        <a:graphic>
          <a:graphicData uri="http://schemas.openxmlformats.org/drawingml/2006/table">
            <a:tbl>
              <a:tblPr/>
              <a:tblGrid>
                <a:gridCol w="4432300">
                  <a:extLst>
                    <a:ext uri="{9D8B030D-6E8A-4147-A177-3AD203B41FA5}">
                      <a16:colId xmlns:a16="http://schemas.microsoft.com/office/drawing/2014/main" val="2237257454"/>
                    </a:ext>
                  </a:extLst>
                </a:gridCol>
                <a:gridCol w="4432300">
                  <a:extLst>
                    <a:ext uri="{9D8B030D-6E8A-4147-A177-3AD203B41FA5}">
                      <a16:colId xmlns:a16="http://schemas.microsoft.com/office/drawing/2014/main" val="22590583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400">
                          <a:solidFill>
                            <a:srgbClr val="FFC000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นักศึกษา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400" dirty="0">
                          <a:solidFill>
                            <a:srgbClr val="FFC000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รับบท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6174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คนที่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Client (</a:t>
                      </a:r>
                      <a:r>
                        <a:rPr lang="th-TH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ลูกค้า ชาตรามือ)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076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400">
                          <a:solidFill>
                            <a:schemeClr val="bg1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คนที่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Strategy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864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คนที่ 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Creative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265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400">
                          <a:solidFill>
                            <a:schemeClr val="bg1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คนที่ 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Production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22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th-TH" sz="2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คนที่ 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PSL Kanda Extra" panose="020B0604020202020204" pitchFamily="34" charset="-34"/>
                          <a:cs typeface="PSL Kanda Extra" panose="020B0604020202020204" pitchFamily="34" charset="-34"/>
                        </a:rPr>
                        <a:t>Marketing / Sponsor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006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460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A7203-0F6F-A84C-DA98-4BEF0FDD0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B3260F-3EFA-4EE0-17E8-51FF80B56917}"/>
              </a:ext>
            </a:extLst>
          </p:cNvPr>
          <p:cNvSpPr/>
          <p:nvPr/>
        </p:nvSpPr>
        <p:spPr>
          <a:xfrm>
            <a:off x="1894205" y="404371"/>
            <a:ext cx="84035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“You are an </a:t>
            </a:r>
            <a:r>
              <a:rPr lang="en-GB" sz="4400" b="1" dirty="0">
                <a:solidFill>
                  <a:srgbClr val="FF0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Event Agency</a:t>
            </a:r>
            <a:r>
              <a:rPr lang="en-GB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”</a:t>
            </a:r>
            <a:endParaRPr lang="th-TH" sz="4400" b="1" dirty="0">
              <a:solidFill>
                <a:srgbClr val="FF0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D93B0-9FC3-EE8D-B9F4-EB2986CE33E2}"/>
              </a:ext>
            </a:extLst>
          </p:cNvPr>
          <p:cNvSpPr txBox="1"/>
          <p:nvPr/>
        </p:nvSpPr>
        <p:spPr>
          <a:xfrm>
            <a:off x="1397634" y="1606064"/>
            <a:ext cx="100425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800" dirty="0">
                <a:solidFill>
                  <a:schemeClr val="accent5">
                    <a:lumMod val="60000"/>
                    <a:lumOff val="40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ภารกิจ 30 นาที </a:t>
            </a:r>
            <a:r>
              <a:rPr lang="th-TH" sz="48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ให้ตอบ 5 คำถามนี้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83942-E55D-99C4-76D1-0F909AC725E3}"/>
              </a:ext>
            </a:extLst>
          </p:cNvPr>
          <p:cNvSpPr txBox="1"/>
          <p:nvPr/>
        </p:nvSpPr>
        <p:spPr>
          <a:xfrm>
            <a:off x="1621154" y="2672140"/>
            <a:ext cx="101339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th-TH" sz="5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งานนี้จัดเพื่ออะไร (วัตถุประสงค์</a:t>
            </a:r>
            <a:r>
              <a:rPr lang="en-GB" sz="5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)</a:t>
            </a:r>
            <a:endParaRPr lang="th-TH" sz="5400" dirty="0">
              <a:solidFill>
                <a:schemeClr val="bg1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  <a:p>
            <a:pPr marL="742950" indent="-742950">
              <a:buFont typeface="+mj-lt"/>
              <a:buAutoNum type="arabicPeriod"/>
            </a:pPr>
            <a:r>
              <a:rPr lang="th-TH" sz="5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ใครคือกลุ่มเป้าหมาย </a:t>
            </a:r>
            <a:r>
              <a:rPr lang="en-GB" sz="5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Target</a:t>
            </a:r>
          </a:p>
          <a:p>
            <a:pPr marL="742950" indent="-742950">
              <a:buFont typeface="+mj-lt"/>
              <a:buAutoNum type="arabicPeriod"/>
            </a:pPr>
            <a:r>
              <a:rPr lang="th-TH" sz="5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กิจกรรมหลักในงาน</a:t>
            </a:r>
            <a:endParaRPr lang="en-GB" sz="5400" dirty="0">
              <a:solidFill>
                <a:schemeClr val="bg1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  <a:p>
            <a:pPr marL="742950" indent="-742950">
              <a:buFont typeface="+mj-lt"/>
              <a:buAutoNum type="arabicPeriod"/>
            </a:pPr>
            <a:r>
              <a:rPr lang="th-TH" sz="5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ใครในทีมรับผิดชอบอะไรบ้าง</a:t>
            </a:r>
            <a:endParaRPr lang="th-TH" sz="7200" dirty="0">
              <a:solidFill>
                <a:schemeClr val="bg1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7791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1F501-1D9F-1308-28E1-A87B932F8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7B836-26C3-3F77-EAAA-A91004B3C55B}"/>
              </a:ext>
            </a:extLst>
          </p:cNvPr>
          <p:cNvSpPr/>
          <p:nvPr/>
        </p:nvSpPr>
        <p:spPr>
          <a:xfrm>
            <a:off x="1894205" y="404371"/>
            <a:ext cx="84035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“You are an </a:t>
            </a:r>
            <a:r>
              <a:rPr lang="en-GB" sz="4400" b="1" dirty="0">
                <a:solidFill>
                  <a:srgbClr val="FF0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Event Agency</a:t>
            </a:r>
            <a:r>
              <a:rPr lang="en-GB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”</a:t>
            </a:r>
            <a:endParaRPr lang="th-TH" sz="4400" b="1" dirty="0">
              <a:solidFill>
                <a:srgbClr val="FF0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15DEA-D68A-29A4-2E79-B6D3BE5B0DA6}"/>
              </a:ext>
            </a:extLst>
          </p:cNvPr>
          <p:cNvSpPr txBox="1"/>
          <p:nvPr/>
        </p:nvSpPr>
        <p:spPr>
          <a:xfrm>
            <a:off x="1029017" y="2743260"/>
            <a:ext cx="1013396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solidFill>
                  <a:schemeClr val="accent1">
                    <a:lumMod val="40000"/>
                    <a:lumOff val="60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Present 5 </a:t>
            </a:r>
            <a:r>
              <a:rPr lang="th-TH" sz="5400" dirty="0">
                <a:solidFill>
                  <a:schemeClr val="accent1">
                    <a:lumMod val="40000"/>
                    <a:lumOff val="60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นาทีต่อกลุ่ม</a:t>
            </a:r>
          </a:p>
          <a:p>
            <a:pPr algn="ctr"/>
            <a:r>
              <a:rPr lang="th-TH" sz="5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ไม่เน้นสวย แต่เน้นว่า </a:t>
            </a:r>
            <a:r>
              <a:rPr lang="th-TH" sz="7200" dirty="0">
                <a:solidFill>
                  <a:srgbClr val="FF0000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“ใครพูดเรื่องอะไร”</a:t>
            </a:r>
          </a:p>
        </p:txBody>
      </p:sp>
    </p:spTree>
    <p:extLst>
      <p:ext uri="{BB962C8B-B14F-4D97-AF65-F5344CB8AC3E}">
        <p14:creationId xmlns:p14="http://schemas.microsoft.com/office/powerpoint/2010/main" val="1094268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498B0-5B76-A997-27FA-1C5DB4B6B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BAAB57-49A0-F324-B200-20C490B7DB18}"/>
              </a:ext>
            </a:extLst>
          </p:cNvPr>
          <p:cNvSpPr/>
          <p:nvPr/>
        </p:nvSpPr>
        <p:spPr>
          <a:xfrm>
            <a:off x="1894205" y="404371"/>
            <a:ext cx="84035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“You are an </a:t>
            </a:r>
            <a:r>
              <a:rPr lang="en-GB" sz="4400" b="1" dirty="0">
                <a:solidFill>
                  <a:srgbClr val="FF0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Event Agency</a:t>
            </a:r>
            <a:r>
              <a:rPr lang="en-GB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”</a:t>
            </a:r>
            <a:endParaRPr lang="th-TH" sz="4400" b="1" dirty="0">
              <a:solidFill>
                <a:srgbClr val="FF0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942286-B6B6-244D-8D07-26B136E48693}"/>
              </a:ext>
            </a:extLst>
          </p:cNvPr>
          <p:cNvSpPr txBox="1"/>
          <p:nvPr/>
        </p:nvSpPr>
        <p:spPr>
          <a:xfrm>
            <a:off x="1120457" y="2448620"/>
            <a:ext cx="1013396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5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“ใครในกลุ่มที่รู้สึกว่า....</a:t>
            </a:r>
          </a:p>
          <a:p>
            <a:pPr algn="ctr"/>
            <a:r>
              <a:rPr lang="th-TH" sz="96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งานของตัวเองยากที่สุด?”</a:t>
            </a:r>
            <a:endParaRPr lang="th-TH" sz="16600" dirty="0">
              <a:solidFill>
                <a:srgbClr val="FF0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621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53C0A-8F49-63A1-7226-F3272EFE9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7979D7-9800-211F-7CB4-7725842FEBD0}"/>
              </a:ext>
            </a:extLst>
          </p:cNvPr>
          <p:cNvSpPr txBox="1"/>
          <p:nvPr/>
        </p:nvSpPr>
        <p:spPr>
          <a:xfrm>
            <a:off x="1029017" y="2459504"/>
            <a:ext cx="101339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solidFill>
                  <a:srgbClr val="FFC000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Strategic</a:t>
            </a:r>
            <a:r>
              <a:rPr lang="en-GB" sz="5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 </a:t>
            </a:r>
            <a:r>
              <a:rPr lang="en-GB" sz="5400" dirty="0">
                <a:solidFill>
                  <a:srgbClr val="FF0000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Event Planning </a:t>
            </a:r>
          </a:p>
          <a:p>
            <a:pPr algn="ctr"/>
            <a:r>
              <a:rPr lang="en-GB" sz="6600" dirty="0">
                <a:solidFill>
                  <a:schemeClr val="accent1">
                    <a:lumMod val="40000"/>
                    <a:lumOff val="60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= </a:t>
            </a:r>
            <a:r>
              <a:rPr lang="th-TH" sz="6600" dirty="0">
                <a:solidFill>
                  <a:schemeClr val="accent1">
                    <a:lumMod val="40000"/>
                    <a:lumOff val="60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การจัดการคน + ความคิด + ความจริง</a:t>
            </a:r>
            <a:endParaRPr lang="th-TH" sz="23900" dirty="0">
              <a:solidFill>
                <a:schemeClr val="accent1">
                  <a:lumMod val="40000"/>
                  <a:lumOff val="60000"/>
                </a:schemeClr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907048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7E370-EE37-0E0C-E22B-53DCA5ED3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AE379EF4-2213-E262-E4C9-D0E952D68F8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01688" y="3620539"/>
            <a:ext cx="8888413" cy="2187575"/>
          </a:xfrm>
        </p:spPr>
        <p:txBody>
          <a:bodyPr>
            <a:noAutofit/>
          </a:bodyPr>
          <a:lstStyle/>
          <a:p>
            <a:pPr algn="r"/>
            <a:r>
              <a:rPr lang="en-US" altLang="zh-CN" b="1" dirty="0">
                <a:latin typeface="PSL Kanda Modern" pitchFamily="34" charset="-34"/>
                <a:ea typeface="SimSun" pitchFamily="2" charset="-122"/>
                <a:cs typeface="PSL Kanda Modern" pitchFamily="34" charset="-34"/>
              </a:rPr>
              <a:t> </a:t>
            </a:r>
            <a:br>
              <a:rPr lang="th-TH" altLang="zh-CN" b="1" dirty="0">
                <a:latin typeface="PSL Kanda Modern" pitchFamily="34" charset="-34"/>
                <a:ea typeface="SimSun" pitchFamily="2" charset="-122"/>
                <a:cs typeface="PSL Kanda Modern" pitchFamily="34" charset="-34"/>
              </a:rPr>
            </a:br>
            <a:r>
              <a:rPr lang="th-TH" altLang="zh-CN" b="1" dirty="0">
                <a:solidFill>
                  <a:schemeClr val="bg1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  <a:t>การสื่อสารการตลาดเชิงกิจกรรม</a:t>
            </a:r>
            <a:br>
              <a:rPr lang="en-US" altLang="zh-CN" b="1" dirty="0">
                <a:latin typeface="PSL Kanda Modern" pitchFamily="34" charset="-34"/>
                <a:ea typeface="SimSun" pitchFamily="2" charset="-122"/>
                <a:cs typeface="PSL Kanda Modern" pitchFamily="34" charset="-34"/>
              </a:rPr>
            </a:br>
            <a:r>
              <a:rPr lang="en-US" altLang="zh-CN" sz="5400" b="1" dirty="0">
                <a:solidFill>
                  <a:schemeClr val="bg1">
                    <a:lumMod val="65000"/>
                  </a:schemeClr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  <a:t>Event Marketing Communication</a:t>
            </a:r>
            <a:endParaRPr lang="th-TH" sz="5400" b="1" dirty="0">
              <a:solidFill>
                <a:schemeClr val="bg1">
                  <a:lumMod val="65000"/>
                </a:schemeClr>
              </a:solidFill>
              <a:latin typeface="PSL Kanda Modern" pitchFamily="34" charset="-34"/>
              <a:ea typeface="SimSun" pitchFamily="2" charset="-122"/>
              <a:cs typeface="PSL Kanda Modern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734A8-9C89-B9E6-E8B7-5B07CD1B9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070" y="5808114"/>
            <a:ext cx="7059930" cy="714380"/>
          </a:xfrm>
          <a:prstGeom prst="rect">
            <a:avLst/>
          </a:prstGeom>
          <a:solidFill>
            <a:srgbClr val="C5E0B4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th-TH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9pPr>
          </a:lstStyle>
          <a:p>
            <a:pPr algn="ctr"/>
            <a:r>
              <a:rPr lang="th-TH" altLang="zh-CN" sz="3600" b="1" dirty="0">
                <a:latin typeface="PSL Kanda Modern" pitchFamily="34" charset="-34"/>
                <a:cs typeface="PSL Kanda Modern" pitchFamily="34" charset="-34"/>
              </a:rPr>
              <a:t>รองศาสตราจารย์ ดร.ประกายกาวิล ศรีจินดา</a:t>
            </a:r>
            <a:endParaRPr lang="th-TH" sz="3600" b="1" dirty="0">
              <a:latin typeface="PSL Kanda Modern" pitchFamily="34" charset="-34"/>
              <a:cs typeface="PSL Kanda Modern" pitchFamily="34" charset="-34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721D58-8B51-7204-626D-CFCB908508C6}"/>
              </a:ext>
            </a:extLst>
          </p:cNvPr>
          <p:cNvSpPr txBox="1">
            <a:spLocks noChangeArrowheads="1"/>
          </p:cNvSpPr>
          <p:nvPr/>
        </p:nvSpPr>
        <p:spPr>
          <a:xfrm rot="5400000" flipV="1">
            <a:off x="-2341242" y="3320988"/>
            <a:ext cx="7056785" cy="216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sz="18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  <a:t>AAM2304 </a:t>
            </a:r>
            <a:endParaRPr lang="th-TH" sz="18600" b="1" dirty="0">
              <a:solidFill>
                <a:schemeClr val="accent6">
                  <a:lumMod val="40000"/>
                  <a:lumOff val="60000"/>
                </a:schemeClr>
              </a:solidFill>
              <a:latin typeface="PSL Kanda Modern" pitchFamily="34" charset="-34"/>
              <a:ea typeface="SimSun" pitchFamily="2" charset="-122"/>
              <a:cs typeface="PSL Kanda Modern" pitchFamily="34" charset="-34"/>
            </a:endParaRPr>
          </a:p>
        </p:txBody>
      </p:sp>
      <p:pic>
        <p:nvPicPr>
          <p:cNvPr id="2" name="Picture 1" descr="A person and person in a room&#10;&#10;AI-generated content may be incorrect.">
            <a:extLst>
              <a:ext uri="{FF2B5EF4-FFF2-40B4-BE49-F238E27FC236}">
                <a16:creationId xmlns:a16="http://schemas.microsoft.com/office/drawing/2014/main" id="{84CEC852-C85C-05CF-4DAB-4F283672C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40" y="224285"/>
            <a:ext cx="6921260" cy="38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3315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8250" y="1628800"/>
            <a:ext cx="101060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การวางกลยุทธ์ในการวางแผน</a:t>
            </a:r>
          </a:p>
          <a:p>
            <a:pPr algn="ctr"/>
            <a:r>
              <a:rPr lang="th-TH" sz="4400" dirty="0" err="1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การทำ</a:t>
            </a:r>
            <a:r>
              <a:rPr lang="th-TH" sz="44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การสื่อสารการตลาดเชิงกิจกรรม </a:t>
            </a:r>
          </a:p>
          <a:p>
            <a:pPr algn="ctr"/>
            <a:r>
              <a:rPr lang="th-TH" sz="44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เป็นหัวใจหลักของการทำ </a:t>
            </a:r>
            <a:r>
              <a:rPr lang="en-US" sz="4400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Event</a:t>
            </a:r>
            <a:endParaRPr lang="th-TH" sz="4400" dirty="0">
              <a:solidFill>
                <a:srgbClr val="FFC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0844" y="4152647"/>
            <a:ext cx="85528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เป็นกรอบความคิดให้ฝ่ายสร้างสรรค์ หรือ </a:t>
            </a:r>
            <a:r>
              <a:rPr lang="en-US" sz="4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Creative </a:t>
            </a:r>
            <a:endParaRPr lang="th-TH" sz="4400" dirty="0">
              <a:solidFill>
                <a:schemeClr val="bg1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  <a:p>
            <a:pPr algn="ctr"/>
            <a:r>
              <a:rPr lang="th-TH" sz="4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ได้ฟุ้งแบบมีทิศทาง</a:t>
            </a:r>
          </a:p>
        </p:txBody>
      </p:sp>
    </p:spTree>
    <p:extLst>
      <p:ext uri="{BB962C8B-B14F-4D97-AF65-F5344CB8AC3E}">
        <p14:creationId xmlns:p14="http://schemas.microsoft.com/office/powerpoint/2010/main" val="4030134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3E315-EDE7-D93D-2B64-B532E4C26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A83FB9-C77B-DB20-2442-9AD82C368B42}"/>
              </a:ext>
            </a:extLst>
          </p:cNvPr>
          <p:cNvSpPr/>
          <p:nvPr/>
        </p:nvSpPr>
        <p:spPr>
          <a:xfrm>
            <a:off x="882651" y="419760"/>
            <a:ext cx="39128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🎯 </a:t>
            </a:r>
            <a:r>
              <a:rPr lang="en-GB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Learning Goal</a:t>
            </a:r>
            <a:endParaRPr lang="th-TH" sz="4400" b="1" dirty="0">
              <a:solidFill>
                <a:srgbClr val="FFC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E7AE73-67FB-912D-9908-71BC0E7DB36F}"/>
              </a:ext>
            </a:extLst>
          </p:cNvPr>
          <p:cNvSpPr/>
          <p:nvPr/>
        </p:nvSpPr>
        <p:spPr>
          <a:xfrm>
            <a:off x="1789084" y="1785367"/>
            <a:ext cx="95901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dirty="0">
                <a:solidFill>
                  <a:srgbClr val="FFC000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หลังจบชั่วโมงนี้ นักศึกษาจะเข้าใจว่า</a:t>
            </a:r>
          </a:p>
          <a:p>
            <a:pPr marL="742950" indent="-742950">
              <a:buAutoNum type="arabicPeriod"/>
            </a:pPr>
            <a:r>
              <a:rPr lang="th-TH" sz="4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การจัด </a:t>
            </a:r>
            <a:r>
              <a:rPr lang="en-GB" sz="4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Event Marketing </a:t>
            </a:r>
            <a:r>
              <a:rPr lang="th-TH" sz="4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ไม่ใช่ “จัดงาน” แต่คือ                 การทำงานของทีมกลยุทธ์</a:t>
            </a:r>
          </a:p>
          <a:p>
            <a:pPr marL="742950" indent="-742950">
              <a:buAutoNum type="arabicPeriod"/>
            </a:pPr>
            <a:r>
              <a:rPr lang="th-TH" sz="4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รู้จักบทบาทอาชีพใน </a:t>
            </a:r>
            <a:r>
              <a:rPr lang="en-GB" sz="4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Event Industry</a:t>
            </a:r>
            <a:endParaRPr lang="th-TH" sz="4400" dirty="0">
              <a:solidFill>
                <a:schemeClr val="bg1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  <a:p>
            <a:pPr marL="742950" indent="-742950">
              <a:buAutoNum type="arabicPeriod"/>
            </a:pPr>
            <a:r>
              <a:rPr lang="th-TH" sz="4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เห็นความเชื่อมโยงระหว่าง </a:t>
            </a:r>
            <a:endParaRPr lang="en-GB" sz="4400" dirty="0">
              <a:solidFill>
                <a:schemeClr val="bg1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  <a:p>
            <a:pPr lvl="1"/>
            <a:r>
              <a:rPr lang="en-GB" sz="44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  Strategy – Creative – Operation</a:t>
            </a:r>
            <a:endParaRPr lang="th-TH" sz="4400" dirty="0">
              <a:solidFill>
                <a:schemeClr val="bg1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5908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343472" y="831051"/>
            <a:ext cx="684076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h-TH" sz="13800" b="1" dirty="0">
                <a:solidFill>
                  <a:schemeClr val="bg1"/>
                </a:solidFill>
                <a:latin typeface="PSL Kanda Modern" pitchFamily="34" charset="-34"/>
                <a:cs typeface="PSL Kanda Modern" pitchFamily="34" charset="-34"/>
              </a:rPr>
              <a:t>บุคลากร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087888" y="2929719"/>
            <a:ext cx="4915128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h-TH" sz="16600" b="1" dirty="0">
                <a:solidFill>
                  <a:srgbClr val="FF0000"/>
                </a:solidFill>
                <a:latin typeface="PSL Kanda Modern" pitchFamily="34" charset="-34"/>
                <a:cs typeface="PSL Kanda Modern" pitchFamily="34" charset="-34"/>
              </a:rPr>
              <a:t>กิจกรรม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2304" y="3790846"/>
            <a:ext cx="5832647" cy="924623"/>
          </a:xfrm>
        </p:spPr>
        <p:txBody>
          <a:bodyPr>
            <a:noAutofit/>
          </a:bodyPr>
          <a:lstStyle/>
          <a:p>
            <a:r>
              <a:rPr lang="en-US" altLang="zh-CN" sz="8000" b="1" dirty="0">
                <a:solidFill>
                  <a:srgbClr val="FFC000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  <a:t> </a:t>
            </a:r>
            <a:br>
              <a:rPr lang="th-TH" altLang="zh-CN" sz="8000" b="1" dirty="0">
                <a:solidFill>
                  <a:srgbClr val="FFC000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</a:br>
            <a:r>
              <a:rPr lang="th-TH" altLang="zh-CN" sz="8000" b="1" dirty="0">
                <a:solidFill>
                  <a:srgbClr val="FFC000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  <a:t>การสื่อสารการตลาด</a:t>
            </a:r>
            <a:br>
              <a:rPr lang="en-US" altLang="zh-CN" sz="8000" b="1" dirty="0">
                <a:solidFill>
                  <a:srgbClr val="FFC000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</a:br>
            <a:endParaRPr lang="th-TH" sz="7200" b="1" dirty="0">
              <a:solidFill>
                <a:srgbClr val="FFC000"/>
              </a:solidFill>
              <a:latin typeface="PSL Kanda Modern" pitchFamily="34" charset="-34"/>
              <a:ea typeface="SimSun" pitchFamily="2" charset="-122"/>
              <a:cs typeface="PSL Kanda Modern" pitchFamily="34" charset="-34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47729" y="4048074"/>
            <a:ext cx="1975645" cy="924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th-TH" altLang="zh-CN" sz="6600" b="1" dirty="0">
                <a:solidFill>
                  <a:srgbClr val="C00000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</a:br>
            <a:r>
              <a:rPr lang="th-TH" altLang="zh-CN" sz="6600" b="1" dirty="0">
                <a:solidFill>
                  <a:srgbClr val="C00000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  <a:t>เชิง</a:t>
            </a:r>
            <a:br>
              <a:rPr lang="en-US" altLang="zh-CN" sz="6600" b="1" dirty="0">
                <a:solidFill>
                  <a:srgbClr val="C00000"/>
                </a:solidFill>
                <a:latin typeface="PSL Kanda Modern" pitchFamily="34" charset="-34"/>
                <a:ea typeface="SimSun" pitchFamily="2" charset="-122"/>
                <a:cs typeface="PSL Kanda Modern" pitchFamily="34" charset="-34"/>
              </a:rPr>
            </a:br>
            <a:endParaRPr lang="th-TH" sz="6000" b="1" dirty="0">
              <a:solidFill>
                <a:srgbClr val="C00000"/>
              </a:solidFill>
              <a:latin typeface="PSL Kanda Modern" pitchFamily="34" charset="-34"/>
              <a:ea typeface="SimSun" pitchFamily="2" charset="-122"/>
              <a:cs typeface="PSL Kanda Modern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C5695C-0B48-E40F-BE64-3245E40A5C31}"/>
              </a:ext>
            </a:extLst>
          </p:cNvPr>
          <p:cNvSpPr txBox="1"/>
          <p:nvPr/>
        </p:nvSpPr>
        <p:spPr>
          <a:xfrm>
            <a:off x="6096000" y="4874214"/>
            <a:ext cx="36867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Event Marketing </a:t>
            </a:r>
            <a:endParaRPr lang="th-TH" sz="4800" dirty="0">
              <a:solidFill>
                <a:schemeClr val="bg1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4429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A7C79-D59B-70F2-42F3-F8966E9EF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A65AF1-2F8D-2EDC-EB4C-DE67FAB3DA35}"/>
              </a:ext>
            </a:extLst>
          </p:cNvPr>
          <p:cNvSpPr/>
          <p:nvPr/>
        </p:nvSpPr>
        <p:spPr>
          <a:xfrm>
            <a:off x="2954332" y="1820867"/>
            <a:ext cx="6094778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Event Team </a:t>
            </a:r>
          </a:p>
          <a:p>
            <a:pPr algn="ctr"/>
            <a:r>
              <a:rPr lang="en-GB" sz="8800" b="1" dirty="0">
                <a:solidFill>
                  <a:srgbClr val="FF0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Mapping</a:t>
            </a:r>
            <a:endParaRPr lang="th-TH" sz="8800" b="1" dirty="0">
              <a:solidFill>
                <a:srgbClr val="FF0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0700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C4345-52F5-A04D-391A-BFD11A3A7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71B3E8-A057-D295-C1B1-A79A01BA3355}"/>
              </a:ext>
            </a:extLst>
          </p:cNvPr>
          <p:cNvSpPr/>
          <p:nvPr/>
        </p:nvSpPr>
        <p:spPr>
          <a:xfrm>
            <a:off x="2091690" y="404371"/>
            <a:ext cx="107810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“Event Team Mapping </a:t>
            </a:r>
            <a:r>
              <a:rPr lang="en-GB" sz="4400" b="1" dirty="0">
                <a:solidFill>
                  <a:srgbClr val="FF0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– </a:t>
            </a:r>
            <a:r>
              <a:rPr lang="th-TH" sz="4400" b="1" dirty="0">
                <a:solidFill>
                  <a:srgbClr val="FF0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ใครทำอะไรในงานนี้?”</a:t>
            </a:r>
            <a:endParaRPr lang="th-TH" sz="4400" b="1" dirty="0">
              <a:solidFill>
                <a:srgbClr val="FF0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EDCD-1D33-CE27-1372-99460CE800F1}"/>
              </a:ext>
            </a:extLst>
          </p:cNvPr>
          <p:cNvSpPr txBox="1"/>
          <p:nvPr/>
        </p:nvSpPr>
        <p:spPr>
          <a:xfrm>
            <a:off x="2994660" y="6084297"/>
            <a:ext cx="6436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dirty="0">
                <a:hlinkClick r:id="rId2"/>
              </a:rPr>
              <a:t>https://youtu.be/nezg853ey_k?si=xD_2H2p06xn8HCzA</a:t>
            </a:r>
            <a:endParaRPr lang="th-TH" dirty="0"/>
          </a:p>
        </p:txBody>
      </p:sp>
      <p:pic>
        <p:nvPicPr>
          <p:cNvPr id="7" name="Picture 6" descr="A large crowd of people in a stadium&#10;&#10;AI-generated content may be incorrect.">
            <a:extLst>
              <a:ext uri="{FF2B5EF4-FFF2-40B4-BE49-F238E27FC236}">
                <a16:creationId xmlns:a16="http://schemas.microsoft.com/office/drawing/2014/main" id="{0EB5606B-30D3-CDE2-75AD-D617E27C8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29" y="1417320"/>
            <a:ext cx="7405511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96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8A608-452C-2661-DD46-0A63A4549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B99D6B-CFEA-778F-B932-AE95F29E6EB2}"/>
              </a:ext>
            </a:extLst>
          </p:cNvPr>
          <p:cNvSpPr/>
          <p:nvPr/>
        </p:nvSpPr>
        <p:spPr>
          <a:xfrm>
            <a:off x="2091690" y="404371"/>
            <a:ext cx="107810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FFC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“Event Team Mapping </a:t>
            </a:r>
            <a:r>
              <a:rPr lang="en-GB" sz="4400" b="1" dirty="0">
                <a:solidFill>
                  <a:srgbClr val="FF0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– </a:t>
            </a:r>
            <a:r>
              <a:rPr lang="th-TH" sz="4400" b="1" dirty="0">
                <a:solidFill>
                  <a:srgbClr val="FF0000"/>
                </a:solidFill>
                <a:latin typeface="PSL Kanda Extra" panose="020B0604020202020204" pitchFamily="34" charset="-34"/>
                <a:ea typeface="Times New Roman" panose="02020603050405020304" pitchFamily="18" charset="0"/>
                <a:cs typeface="PSL Kanda Extra" panose="020B0604020202020204" pitchFamily="34" charset="-34"/>
              </a:rPr>
              <a:t>ใครทำอะไรในงานนี้?”</a:t>
            </a:r>
            <a:endParaRPr lang="th-TH" sz="4400" b="1" dirty="0">
              <a:solidFill>
                <a:srgbClr val="FF0000"/>
              </a:solidFill>
              <a:latin typeface="PSL Kanda Extra" panose="020B0604020202020204" pitchFamily="34" charset="-34"/>
              <a:cs typeface="PSL Kanda Extra" panose="020B06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C9DE32-0870-E58A-2F3C-80EEFD9EFC0C}"/>
              </a:ext>
            </a:extLst>
          </p:cNvPr>
          <p:cNvSpPr txBox="1"/>
          <p:nvPr/>
        </p:nvSpPr>
        <p:spPr>
          <a:xfrm>
            <a:off x="1767840" y="2693184"/>
            <a:ext cx="892048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6000" dirty="0">
                <a:solidFill>
                  <a:schemeClr val="bg1">
                    <a:lumMod val="95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“ถ้าการจัดงานนี้ </a:t>
            </a:r>
            <a:r>
              <a:rPr lang="th-TH" sz="6000" dirty="0">
                <a:solidFill>
                  <a:schemeClr val="accent1">
                    <a:lumMod val="60000"/>
                    <a:lumOff val="40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มีคนทำงาน 100 คน </a:t>
            </a:r>
          </a:p>
          <a:p>
            <a:pPr algn="ctr"/>
            <a:r>
              <a:rPr lang="th-TH" sz="8800" dirty="0">
                <a:solidFill>
                  <a:schemeClr val="bg1">
                    <a:lumMod val="95000"/>
                  </a:schemeClr>
                </a:solidFill>
                <a:latin typeface="PSL Kanda Extra" panose="020B0604020202020204" pitchFamily="34" charset="-34"/>
                <a:cs typeface="PSL Kanda Extra" panose="020B0604020202020204" pitchFamily="34" charset="-34"/>
              </a:rPr>
              <a:t>คิดว่ามีคนทำงานกี่ประเภท?”</a:t>
            </a:r>
          </a:p>
        </p:txBody>
      </p:sp>
    </p:spTree>
    <p:extLst>
      <p:ext uri="{BB962C8B-B14F-4D97-AF65-F5344CB8AC3E}">
        <p14:creationId xmlns:p14="http://schemas.microsoft.com/office/powerpoint/2010/main" val="25156874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600</Words>
  <Application>Microsoft Office PowerPoint</Application>
  <PresentationFormat>Widescreen</PresentationFormat>
  <Paragraphs>172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PSL Kanda Extra</vt:lpstr>
      <vt:lpstr>PSL Kanda Modern</vt:lpstr>
      <vt:lpstr>ธีมของ Office</vt:lpstr>
      <vt:lpstr>  การสื่อสารการตลาดเชิงกิจกรรม Event Marketing Communication</vt:lpstr>
      <vt:lpstr>PowerPoint Presentation</vt:lpstr>
      <vt:lpstr>PowerPoint Presentation</vt:lpstr>
      <vt:lpstr>PowerPoint Presentation</vt:lpstr>
      <vt:lpstr>PowerPoint Presentation</vt:lpstr>
      <vt:lpstr>  การสื่อสารการตลาด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การสื่อสารการตลาด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การสื่อสารการตลาดเชิงกิจกรรม Event Marketing Communication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การสื่อสารการตลาดเชิงกิจกรรม Event Marketing Communication</dc:title>
  <dc:creator>Prakaikavin  Srijinda</dc:creator>
  <cp:lastModifiedBy>CCA14</cp:lastModifiedBy>
  <cp:revision>32</cp:revision>
  <dcterms:created xsi:type="dcterms:W3CDTF">2023-12-06T12:54:09Z</dcterms:created>
  <dcterms:modified xsi:type="dcterms:W3CDTF">2026-01-14T06:07:51Z</dcterms:modified>
</cp:coreProperties>
</file>