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6"/>
  </p:notesMasterIdLst>
  <p:sldIdLst>
    <p:sldId id="256" r:id="rId2"/>
    <p:sldId id="274" r:id="rId3"/>
    <p:sldId id="258" r:id="rId4"/>
    <p:sldId id="261" r:id="rId5"/>
    <p:sldId id="282" r:id="rId6"/>
    <p:sldId id="284" r:id="rId7"/>
    <p:sldId id="285" r:id="rId8"/>
    <p:sldId id="264" r:id="rId9"/>
    <p:sldId id="265" r:id="rId10"/>
    <p:sldId id="275" r:id="rId11"/>
    <p:sldId id="263" r:id="rId12"/>
    <p:sldId id="266" r:id="rId13"/>
    <p:sldId id="267" r:id="rId14"/>
    <p:sldId id="268" r:id="rId15"/>
    <p:sldId id="269" r:id="rId16"/>
    <p:sldId id="271" r:id="rId17"/>
    <p:sldId id="273" r:id="rId18"/>
    <p:sldId id="289" r:id="rId19"/>
    <p:sldId id="288" r:id="rId20"/>
    <p:sldId id="290" r:id="rId21"/>
    <p:sldId id="292" r:id="rId22"/>
    <p:sldId id="280" r:id="rId23"/>
    <p:sldId id="291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84" y="7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798B5-2834-407B-8202-BF9315EAD53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14632-0F73-4E2F-975A-7CBFD29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14632-0F73-4E2F-975A-7CBFD296D1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4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pPr>
              <a:defRPr/>
            </a:pPr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pPr>
              <a:defRPr/>
            </a:pPr>
            <a:fld id="{A25FFCA1-49A3-4871-AE75-A0A96C773871}" type="slidenum">
              <a:rPr lang="en-US" altLang="th-TH" smtClean="0"/>
              <a:pPr>
                <a:defRPr/>
              </a:pPr>
              <a:t>‹#›</a:t>
            </a:fld>
            <a:endParaRPr lang="th-TH" altLang="th-TH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55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9AEF4-0777-4D10-B4EC-D1F24115C01C}" type="slidenum">
              <a:rPr lang="en-US" altLang="th-TH" smtClean="0"/>
              <a:pPr>
                <a:defRPr/>
              </a:pPr>
              <a:t>‹#›</a:t>
            </a:fld>
            <a:endParaRPr lang="th-TH" altLang="th-TH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97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9DE3F-B730-4942-84C3-F2D106D92E87}" type="slidenum">
              <a:rPr lang="en-US" altLang="th-TH" smtClean="0"/>
              <a:pPr>
                <a:defRPr/>
              </a:pPr>
              <a:t>‹#›</a:t>
            </a:fld>
            <a:endParaRPr lang="th-TH" altLang="th-TH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16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FC3AB-9E18-40B2-84D9-DC14F4F90E94}" type="slidenum">
              <a:rPr lang="en-US" altLang="th-TH" smtClean="0"/>
              <a:pPr>
                <a:defRPr/>
              </a:pPr>
              <a:t>‹#›</a:t>
            </a:fld>
            <a:endParaRPr lang="th-TH" altLang="th-TH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14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44F36-A196-4483-B8C9-5CFDBCEC9ED6}" type="slidenum">
              <a:rPr lang="en-US" altLang="th-TH" smtClean="0"/>
              <a:pPr>
                <a:defRPr/>
              </a:pPr>
              <a:t>‹#›</a:t>
            </a:fld>
            <a:endParaRPr lang="th-TH" altLang="th-TH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43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alt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 alt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800A0-279B-4D8F-8196-8E520CF3F97A}" type="slidenum">
              <a:rPr lang="en-US" altLang="th-TH" smtClean="0"/>
              <a:pPr>
                <a:defRPr/>
              </a:pPr>
              <a:t>‹#›</a:t>
            </a:fld>
            <a:endParaRPr lang="th-TH" altLang="th-TH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9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alt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 alt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54CB8-8562-4108-8D11-4D383FB7AB15}" type="slidenum">
              <a:rPr lang="en-US" altLang="th-TH" smtClean="0"/>
              <a:pPr>
                <a:defRPr/>
              </a:pPr>
              <a:t>‹#›</a:t>
            </a:fld>
            <a:endParaRPr lang="th-TH" altLang="th-TH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54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alt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 alt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FA9A0-64D5-4FA1-B4A0-5EE87ADC9578}" type="slidenum">
              <a:rPr lang="en-US" altLang="th-TH" smtClean="0"/>
              <a:pPr>
                <a:defRPr/>
              </a:pPr>
              <a:t>‹#›</a:t>
            </a:fld>
            <a:endParaRPr lang="th-TH" altLang="th-TH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14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alt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 alt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BED0A-0AB6-455F-A976-F81E836C194B}" type="slidenum">
              <a:rPr lang="en-US" altLang="th-TH" smtClean="0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0152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alt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 alt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B015D-445C-4C3C-B678-11BCA3FEAADF}" type="slidenum">
              <a:rPr lang="en-US" altLang="th-TH" smtClean="0"/>
              <a:pPr>
                <a:defRPr/>
              </a:pPr>
              <a:t>‹#›</a:t>
            </a:fld>
            <a:endParaRPr lang="th-TH" altLang="th-TH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671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th-TH" alt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pPr>
              <a:defRPr/>
            </a:pPr>
            <a:endParaRPr lang="th-TH" alt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pPr>
              <a:defRPr/>
            </a:pPr>
            <a:fld id="{D0DA1509-0577-41D7-B5A2-5BB300B42909}" type="slidenum">
              <a:rPr lang="en-US" altLang="th-TH" smtClean="0"/>
              <a:pPr>
                <a:defRPr/>
              </a:pPr>
              <a:t>‹#›</a:t>
            </a:fld>
            <a:endParaRPr lang="th-TH" altLang="th-TH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05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22A6028-7D90-4B33-A530-F91E64F2CB1F}" type="slidenum">
              <a:rPr lang="en-US" altLang="th-TH" smtClean="0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5412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ODnWuzfgY0?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F1656AE-D35B-7A60-BFAC-7CC3CECEE6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2057400"/>
            <a:ext cx="9615797" cy="2618554"/>
          </a:xfrm>
        </p:spPr>
        <p:txBody>
          <a:bodyPr>
            <a:noAutofit/>
          </a:bodyPr>
          <a:lstStyle/>
          <a:p>
            <a:pPr algn="r"/>
            <a:br>
              <a:rPr lang="th-TH" altLang="th-TH" sz="6000" dirty="0">
                <a:cs typeface="4805_KwangMD_Melt" panose="02000000000000000000" pitchFamily="2" charset="0"/>
              </a:rPr>
            </a:br>
            <a:br>
              <a:rPr lang="th-TH" altLang="th-TH" sz="6000" dirty="0">
                <a:cs typeface="4805_KwangMD_Melt" panose="02000000000000000000" pitchFamily="2" charset="0"/>
              </a:rPr>
            </a:br>
            <a:r>
              <a:rPr lang="th-TH" altLang="th-TH" sz="6000" b="1" dirty="0">
                <a:cs typeface="4805_KwangMD_Melt" panose="02000000000000000000" pitchFamily="2" charset="0"/>
              </a:rPr>
              <a:t>การสร้างสาร</a:t>
            </a:r>
            <a:br>
              <a:rPr lang="th-TH" altLang="th-TH" sz="6000" b="1" dirty="0">
                <a:cs typeface="4805_KwangMD_Melt" panose="02000000000000000000" pitchFamily="2" charset="0"/>
              </a:rPr>
            </a:br>
            <a:r>
              <a:rPr lang="th-TH" altLang="th-TH" sz="6000" b="1" dirty="0">
                <a:cs typeface="4805_KwangMD_Melt" panose="02000000000000000000" pitchFamily="2" charset="0"/>
              </a:rPr>
              <a:t>เพื่อกอบกู้สถานการณ์วิกฤตขององค์กร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664E7-4C80-AB32-F236-749EC633C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4213938-38CB-C02B-C725-D8EB01328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altLang="th-TH" sz="4000" b="1" dirty="0">
                <a:cs typeface="4805_KwangMD_Melt" panose="02000000000000000000" pitchFamily="2" charset="0"/>
              </a:rPr>
              <a:t>กรอบที่ต้องคิดถึงในการสร้างสารในสถานการณ์วิกฤต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2A4BA25-856D-764F-2B87-9E2D03D2FE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0270" y="1981200"/>
            <a:ext cx="9004330" cy="2438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How </a:t>
            </a:r>
            <a:r>
              <a:rPr lang="th-TH" altLang="th-TH" sz="3600" i="1" u="sng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(จะสื่อสารอย่างไร) </a:t>
            </a:r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ได้แก่ การกำหนดถ้อยคำ และท่วงท่าลีลาในการนำเสนอสาร ซึ่งต้องเหมาะสมกับสถานการณ์และตรงใจกลุ่มเป้าหมาย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th-TH" altLang="th-TH" sz="3600" dirty="0">
              <a:latin typeface="4805_KwangMD_Melt" panose="02000000000000000000" pitchFamily="2" charset="0"/>
              <a:cs typeface="4805_KwangMD_Me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92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D2F5A84-D188-8594-A4F4-6265050DDA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altLang="th-TH" sz="4000" b="1" dirty="0">
                <a:cs typeface="4805_KwangMD_Melt" panose="02000000000000000000" pitchFamily="2" charset="0"/>
              </a:rPr>
              <a:t>หลักในการสร้างสารในสถานการณ์วิกฤต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F1EC373-7771-9C55-13C9-0C26DF8EA3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1981200"/>
            <a:ext cx="8458200" cy="4114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altLang="th-TH" sz="4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เนื้อหาที่สื่อสารต้องเข้าใจง่าย</a:t>
            </a:r>
          </a:p>
          <a:p>
            <a:pPr>
              <a:lnSpc>
                <a:spcPct val="100000"/>
              </a:lnSpc>
            </a:pPr>
            <a:r>
              <a:rPr lang="th-TH" altLang="th-TH" sz="4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อย่าโกหก</a:t>
            </a:r>
          </a:p>
          <a:p>
            <a:pPr>
              <a:lnSpc>
                <a:spcPct val="100000"/>
              </a:lnSpc>
            </a:pPr>
            <a:r>
              <a:rPr lang="th-TH" altLang="th-TH" sz="4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ห้ามให้ข้อมูลที่ยังไม่ได้พิสูจน์</a:t>
            </a:r>
          </a:p>
          <a:p>
            <a:pPr>
              <a:lnSpc>
                <a:spcPct val="100000"/>
              </a:lnSpc>
            </a:pPr>
            <a:r>
              <a:rPr lang="th-TH" altLang="th-TH" sz="4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ห้ามกล่าวร้ายหรือโยนความผิดไปให้ผู้อื่นหรือองค์กรอื่น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9056FDB-AD7E-F9A6-F927-49092F9D8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altLang="th-TH" sz="4000" b="1" dirty="0">
                <a:cs typeface="4805_KwangMD_Melt" panose="02000000000000000000" pitchFamily="2" charset="0"/>
              </a:rPr>
              <a:t>กลยุทธ์การสร้างสารในภาวะวิกฤต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167A721-A6BA-9F5F-8BA3-D7C82E7A68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0270" y="1981200"/>
            <a:ext cx="9692204" cy="40386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h-TH" altLang="th-TH" sz="3200" b="1" u="sng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1. ใช้การโจมตีผู้กล่าวหา</a:t>
            </a:r>
            <a:r>
              <a:rPr lang="th-TH" altLang="th-TH" sz="3200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 (</a:t>
            </a:r>
            <a:r>
              <a:rPr lang="en-US" altLang="th-TH" sz="3200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Attack the accuser) </a:t>
            </a:r>
            <a:r>
              <a:rPr lang="th-TH" altLang="th-TH" sz="32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เป็นการเลือกใช้กลยุทธ์แบบเผชิญหน้ากับบุคคลหรือกลุ่มบุคคลที่เป็นผู้กล่าวหาองค์กร การตอบโต้อาจใช้วิธีขู่ว่าจะฟ้องร้อง ใช้สิทธิบังคับตามกฎหมาย หรือตีแผ่ผลประโยชน์เบื้องหลัง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h-TH" altLang="th-TH" sz="3200" b="1" u="sng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2. ใช้การปฏิเสธข้อกล่าวหา</a:t>
            </a:r>
            <a:r>
              <a:rPr lang="th-TH" altLang="th-TH" sz="3200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 (</a:t>
            </a:r>
            <a:r>
              <a:rPr lang="en-US" altLang="th-TH" sz="3200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Denial) </a:t>
            </a:r>
            <a:r>
              <a:rPr lang="th-TH" altLang="th-TH" sz="32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เป็นการปฏิเสธว่าไม่มีวิกฤตใดๆ เกิดขึ้นกับองค์กรตามที่เป็นข่าว หรือปฏิเสธว่าองค์กรไม่ได้ทำผิดตามที่เป็นข่าว ซึ่งจะได้ผลก็ต่อเมื่อมีเหตุผลและหลักฐานอ้างอิงที่หนักแน่นน่าเชื่อถือเท่านั้น</a:t>
            </a:r>
            <a:endParaRPr lang="th-TH" altLang="th-TH" sz="3200" b="1" u="sng" dirty="0">
              <a:latin typeface="4805_KwangMD_Melt" panose="02000000000000000000" pitchFamily="2" charset="0"/>
              <a:cs typeface="4805_KwangMD_Melt" panose="02000000000000000000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4278294-EB70-9BE0-3906-76AC221F4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altLang="th-TH" sz="4000" b="1" dirty="0">
                <a:cs typeface="4805_KwangMD_Melt" panose="02000000000000000000" pitchFamily="2" charset="0"/>
              </a:rPr>
              <a:t>กลยุทธ์การสร้างสารในภาวะวิกฤต</a:t>
            </a:r>
            <a:endParaRPr lang="th-TH" altLang="th-TH" sz="4000" dirty="0">
              <a:cs typeface="4805_KwangMD_Melt" panose="02000000000000000000" pitchFamily="2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CCD5DDA-94F4-FD0D-AEC2-BCAC35D006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10439400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th-TH" sz="3000" b="1" u="sng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3. ใช้การแก้ตัว</a:t>
            </a:r>
            <a:r>
              <a:rPr lang="th-TH" altLang="th-TH" sz="3000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 (</a:t>
            </a:r>
            <a:r>
              <a:rPr lang="en-US" altLang="th-TH" sz="3000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Excuse) </a:t>
            </a:r>
            <a:r>
              <a:rPr lang="th-TH" altLang="th-TH" sz="3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เป็นการสร้างสารโดยให้ดูว่าเหตุการณ์ที่เกิดขึ้นอยู่นอกเหนืออำนาจหรือการควบคุมขององค์กร เช่น ศูนย์เตือนภัยพิบัติแห่งชาติไม่สามารถเตือนภัย</a:t>
            </a:r>
            <a:r>
              <a:rPr lang="th-TH" altLang="th-TH" sz="3000" dirty="0" err="1">
                <a:latin typeface="4805_KwangMD_Melt" panose="02000000000000000000" pitchFamily="2" charset="0"/>
                <a:cs typeface="4805_KwangMD_Melt" panose="02000000000000000000" pitchFamily="2" charset="0"/>
              </a:rPr>
              <a:t>สึ</a:t>
            </a:r>
            <a:r>
              <a:rPr lang="th-TH" altLang="th-TH" sz="3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นามิล่วงหน้าได้เนื่องจากขาดแคลนเครื่องมือและเทคโนโลยีที่ทันสมัย หรือกล่าวว่าเหตุการณ์ที่เกิดขึ้นรุนแรงเกินกว่าระดับที่องค์กรจะควบคุมได้ หรือไม่ได้มีเจตนาให้เหตุการณ์ดังกล่าวเกิดขึ้น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th-TH" sz="3000" b="1" u="sng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4. ใช้การให้ข้อมูลหรือเหตุผลเพื่อให้องค์กรรับผิดชอบต่อเรื่องที่เกิดขึ้นน้อยที่สุด</a:t>
            </a:r>
            <a:r>
              <a:rPr lang="th-TH" altLang="th-TH" sz="3000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  (</a:t>
            </a:r>
            <a:r>
              <a:rPr lang="en-US" altLang="th-TH" sz="3000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Justification) </a:t>
            </a:r>
            <a:r>
              <a:rPr lang="th-TH" altLang="th-TH" sz="3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เช่น ระบุว่าไม่มีใครบาดเจ็บรุนแรงหรือเสียชีวิต หรือเรื่องที่เกิดขึ้นเป็นความผิดหรือเดจากผู้เสียหายด้วยส่วนหนึ่ง เช่น คนไข้มาถึงมือหมอเมื่ออาการเพียบหนักแล้ว หรือการที่เด็กตายด้วยโรคมือเท้าปากซึ่งมีเพียง 1 ในล้านราย หรือคนคลอดลูกตายเนื่องจากภาวะแทรกซ้อนจากน้ำคร่ำย้อนเข้ากระแสเลือดซึ่งพบได้น้อยมาก</a:t>
            </a:r>
            <a:endParaRPr lang="th-TH" altLang="th-TH" sz="3000" b="1" u="sng" dirty="0">
              <a:latin typeface="4805_KwangMD_Melt" panose="02000000000000000000" pitchFamily="2" charset="0"/>
              <a:cs typeface="4805_KwangMD_Melt" panose="02000000000000000000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712E897-CFCD-2EFF-5270-DA1CCB409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altLang="th-TH" sz="4000" b="1" dirty="0">
                <a:cs typeface="4805_KwangMD_Melt" panose="02000000000000000000" pitchFamily="2" charset="0"/>
              </a:rPr>
              <a:t>กลยุทธ์การสร้างสารในภาวะวิกฤต</a:t>
            </a:r>
            <a:endParaRPr lang="th-TH" altLang="th-TH" sz="4000" dirty="0">
              <a:cs typeface="4805_KwangMD_Melt" panose="02000000000000000000" pitchFamily="2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EC766CD-6E2B-287C-18E4-B1FFCC1CA0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0270" y="1981200"/>
            <a:ext cx="993146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altLang="th-TH" sz="3000" b="1" u="sng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5. ใช้วิธีการทำให้คนชอบ</a:t>
            </a:r>
            <a:r>
              <a:rPr lang="th-TH" altLang="th-TH" sz="3000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 (</a:t>
            </a:r>
            <a:r>
              <a:rPr lang="en-US" altLang="th-TH" sz="3000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Ingratiation)</a:t>
            </a:r>
            <a:r>
              <a:rPr lang="th-TH" altLang="th-TH" sz="3000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 </a:t>
            </a:r>
            <a:r>
              <a:rPr lang="th-TH" altLang="th-TH" sz="3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เป็นการสร้างสารโดยเน้นประเด็นที่ว่าโดยเนื้อแท้แล้วเราเป็นองค์กรที่ดี เช่น ยกย่องสรรเสริญผู้มีส่วนช่วยเหลือในเหตุการณ์ที่เกิดขึ้น หรือกล่าวถึงคุณงามความดีที่องค์กรเคยทำให้กับสังคมและประเทศชาติ </a:t>
            </a:r>
            <a:r>
              <a:rPr lang="th-TH" altLang="th-TH" sz="3000" i="1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(เป็นการสร้างสารแบบเบี่ยงประเด็นกลายๆ)</a:t>
            </a:r>
          </a:p>
          <a:p>
            <a:pPr marL="0" indent="0">
              <a:buNone/>
            </a:pPr>
            <a:r>
              <a:rPr lang="th-TH" altLang="th-TH" sz="3000" b="1" u="sng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6. ใช้การแก้ไขให้เกิดความถูกต้องเหมาะสม</a:t>
            </a:r>
            <a:r>
              <a:rPr lang="th-TH" altLang="th-TH" sz="3000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 (</a:t>
            </a:r>
            <a:r>
              <a:rPr lang="en-US" altLang="th-TH" sz="3000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Corrective Action) </a:t>
            </a:r>
            <a:r>
              <a:rPr lang="th-TH" altLang="th-TH" sz="3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เป็นการสร้างสารโดยแสดงให้เห็นว่าองค์กรไม่ได้นิ่งเฉยแต่ได้ดำเนินการแก้ไขเรื่องที่เกิดขึ้นอย่างเต็มที่ และเตรียมการไม่ให้เกิดขึ้นอีกในอนาคต</a:t>
            </a:r>
            <a:endParaRPr lang="th-TH" altLang="th-TH" sz="3000" b="1" u="sng" dirty="0">
              <a:latin typeface="4805_KwangMD_Melt" panose="02000000000000000000" pitchFamily="2" charset="0"/>
              <a:cs typeface="4805_KwangMD_Melt" panose="02000000000000000000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4AE0979D-79C3-DCAA-D0B7-0039060C40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altLang="th-TH" sz="3200" b="1" u="sng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7. ใช้การขอขมา</a:t>
            </a:r>
            <a:r>
              <a:rPr lang="th-TH" altLang="th-TH" sz="3200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 (</a:t>
            </a:r>
            <a:r>
              <a:rPr lang="en-US" altLang="th-TH" sz="3200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Full Apology)</a:t>
            </a:r>
            <a:r>
              <a:rPr lang="th-TH" altLang="th-TH" sz="3200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 </a:t>
            </a:r>
            <a:r>
              <a:rPr lang="th-TH" altLang="th-TH" sz="32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เป็นการสร้างสารโดยแสดงความรับผิดชอบอย่างเต็มที่ต่อเรื่องที่เกิดขึ้น โดยการขอขมาต่อผู้เสียหายและสาธารณชน พร้อมยินดีจ่ายค่าชดเชยและเงินช่วยเหลือต่างๆ</a:t>
            </a:r>
            <a:endParaRPr lang="th-TH" altLang="th-TH" sz="3200" b="1" u="sng" dirty="0">
              <a:latin typeface="4805_KwangMD_Melt" panose="02000000000000000000" pitchFamily="2" charset="0"/>
              <a:cs typeface="4805_KwangMD_Melt" panose="02000000000000000000" pitchFamily="2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9C14B08-EEED-CF9E-EE22-39AB6C5DB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th-TH" altLang="th-TH" sz="4000" b="1" dirty="0">
                <a:cs typeface="4805_KwangMD_Melt" panose="02000000000000000000" pitchFamily="2" charset="0"/>
              </a:rPr>
              <a:t>กลยุทธ์การสร้างสารในภาวะวิกฤต</a:t>
            </a:r>
            <a:endParaRPr lang="th-TH" altLang="th-TH" sz="4000" dirty="0">
              <a:cs typeface="4805_KwangMD_Melt" panose="02000000000000000000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0E6989C-D317-8B2D-5F86-5C7A34280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altLang="th-TH" sz="4000" b="1">
                <a:cs typeface="4805_KwangMD_Melt" panose="02000000000000000000" pitchFamily="2" charset="0"/>
              </a:rPr>
              <a:t>สาระสำคัญของสารที่สื่อสารในภาวะวิกฤต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58EF689-9FF6-C59E-A5C6-9CC83429CF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0270" y="1905000"/>
            <a:ext cx="9603274" cy="495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altLang="th-TH" sz="2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ไม่ว่าจะเลือกใช้กลยุทธ์การสร้างสารแบบใดก็ตาม ผู้สร้างสารควรตระหนักว่าเราสามารถสร้างโอกาสจากวิกฤตได้ด้วยเช่นกัน เพราะช่วงวิกฤตเป็นช่วงที่สื่อมวลชนและสาธารณชนกำลังให้ความสนใจเรื่องราวขององค์กรเป็นพิเศษ ดังนั้น สาระสำคัญของสารที่องค์กรเผยแพร่สู่สาธารณชนในยามเกิดวิกฤตจึงควรสอดแทรกสาระสำคัญ 3 ประการนี้เข้าไปด้วย (โดยเฉพาะในกรณีที่ประเมินแล้วว่าองค์กรมีส่วนต้องรับผิดชอบต่อเรื่องที่เกิดขึ้นอยู่บ้าง (2 กลยุทธ์สุดท้าย) สาระสำคัญดังกล่าว ได้แก่</a:t>
            </a:r>
          </a:p>
          <a:p>
            <a:pPr lvl="1">
              <a:lnSpc>
                <a:spcPct val="100000"/>
              </a:lnSpc>
            </a:pPr>
            <a:r>
              <a:rPr lang="th-TH" altLang="th-TH" sz="2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เราตระหนักถึงความสำคัญของเรื่องดังกล่าว</a:t>
            </a:r>
          </a:p>
          <a:p>
            <a:pPr lvl="1">
              <a:lnSpc>
                <a:spcPct val="100000"/>
              </a:lnSpc>
            </a:pPr>
            <a:r>
              <a:rPr lang="th-TH" altLang="th-TH" sz="2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เรากำลังดำเนินการ...เพื่อแก้ไขอยู่</a:t>
            </a:r>
          </a:p>
          <a:p>
            <a:pPr lvl="1">
              <a:lnSpc>
                <a:spcPct val="100000"/>
              </a:lnSpc>
            </a:pPr>
            <a:r>
              <a:rPr lang="th-TH" altLang="th-TH" sz="2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เราได้ทำ...เพื่อไม้ให้เหตุการณ์ทำนองนี้เกิดขึ้นอีก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52C2360-AC8C-485C-0B3B-7D3050C65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altLang="th-TH" sz="3600" b="1" dirty="0">
                <a:cs typeface="4805_KwangMD_Melt" panose="02000000000000000000" pitchFamily="2" charset="0"/>
              </a:rPr>
              <a:t>องค์ประกอบ/โครงสร้างของกลยุทธ์การสร้างสาร</a:t>
            </a:r>
            <a:br>
              <a:rPr lang="th-TH" altLang="th-TH" sz="3600" b="1" dirty="0">
                <a:cs typeface="4805_KwangMD_Melt" panose="02000000000000000000" pitchFamily="2" charset="0"/>
              </a:rPr>
            </a:br>
            <a:r>
              <a:rPr lang="th-TH" altLang="th-TH" sz="3600" b="1" dirty="0">
                <a:cs typeface="4805_KwangMD_Melt" panose="02000000000000000000" pitchFamily="2" charset="0"/>
              </a:rPr>
              <a:t>ในภาวะวิกฤต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1F70688-8E28-978C-0261-2956EFA21A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altLang="th-TH" sz="2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มีองค์ประกอบเช่นเดียวกับกลยุทธ์การสร้างสารในสถานการณ์อื่นๆ ได้แก่</a:t>
            </a:r>
          </a:p>
          <a:p>
            <a:pPr lvl="1"/>
            <a:r>
              <a:rPr lang="th-TH" altLang="th-TH" sz="2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วัตถุประสงค์ในการสื่อสาร (</a:t>
            </a:r>
            <a:r>
              <a:rPr lang="en-US" altLang="th-TH" sz="2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comm. Objective)</a:t>
            </a:r>
            <a:endParaRPr lang="th-TH" altLang="th-TH" sz="2800" dirty="0">
              <a:latin typeface="4805_KwangMD_Melt" panose="02000000000000000000" pitchFamily="2" charset="0"/>
              <a:cs typeface="4805_KwangMD_Melt" panose="02000000000000000000" pitchFamily="2" charset="0"/>
            </a:endParaRPr>
          </a:p>
          <a:p>
            <a:pPr lvl="1"/>
            <a:r>
              <a:rPr lang="th-TH" altLang="th-TH" sz="2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กลุ่มผู้รับสารเป้าหมาย (</a:t>
            </a:r>
            <a:r>
              <a:rPr lang="en-US" altLang="th-TH" sz="2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target audience profile)</a:t>
            </a:r>
            <a:endParaRPr lang="th-TH" altLang="th-TH" sz="2800" dirty="0">
              <a:latin typeface="4805_KwangMD_Melt" panose="02000000000000000000" pitchFamily="2" charset="0"/>
              <a:cs typeface="4805_KwangMD_Melt" panose="02000000000000000000" pitchFamily="2" charset="0"/>
            </a:endParaRPr>
          </a:p>
          <a:p>
            <a:pPr lvl="1"/>
            <a:r>
              <a:rPr lang="th-TH" altLang="th-TH" sz="2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เนื้อหาหลักของสาร (</a:t>
            </a:r>
            <a:r>
              <a:rPr lang="en-US" altLang="th-TH" sz="2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key message) </a:t>
            </a:r>
            <a:r>
              <a:rPr lang="th-TH" altLang="th-TH" sz="2800" i="1" dirty="0">
                <a:solidFill>
                  <a:schemeClr val="folHlink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ซึ่งจะต้องสอดคล้องกับกลยุทธ์ 1 ใน 7 ข้อที่เลือกไว้</a:t>
            </a:r>
            <a:endParaRPr lang="en-US" altLang="th-TH" sz="2800" i="1" dirty="0">
              <a:solidFill>
                <a:schemeClr val="folHlink"/>
              </a:solidFill>
              <a:latin typeface="4805_KwangMD_Melt" panose="02000000000000000000" pitchFamily="2" charset="0"/>
              <a:cs typeface="4805_KwangMD_Melt" panose="02000000000000000000" pitchFamily="2" charset="0"/>
            </a:endParaRPr>
          </a:p>
          <a:p>
            <a:pPr lvl="1"/>
            <a:r>
              <a:rPr lang="th-TH" altLang="th-TH" sz="2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หลักฐานสนับสนุน (</a:t>
            </a:r>
            <a:r>
              <a:rPr lang="en-US" altLang="th-TH" sz="2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supporting evidence)</a:t>
            </a:r>
          </a:p>
          <a:p>
            <a:pPr lvl="1"/>
            <a:r>
              <a:rPr lang="th-TH" altLang="th-TH" sz="2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ลีลาอารมณ์ของสาร (รูปแบบและวิธีการนำเสนอ) (</a:t>
            </a:r>
            <a:r>
              <a:rPr lang="en-US" altLang="th-TH" sz="2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tone and manner)</a:t>
            </a:r>
            <a:endParaRPr lang="th-TH" altLang="th-TH" sz="2800" dirty="0">
              <a:latin typeface="4805_KwangMD_Melt" panose="02000000000000000000" pitchFamily="2" charset="0"/>
              <a:cs typeface="4805_KwangMD_Melt" panose="02000000000000000000" pitchFamily="2" charset="0"/>
            </a:endParaRPr>
          </a:p>
          <a:p>
            <a:pPr lvl="1">
              <a:buFontTx/>
              <a:buNone/>
            </a:pPr>
            <a:endParaRPr lang="th-TH" altLang="th-TH" sz="2800" dirty="0">
              <a:latin typeface="4805_KwangMD_Melt" panose="02000000000000000000" pitchFamily="2" charset="0"/>
              <a:cs typeface="4805_KwangMD_Melt" panose="02000000000000000000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กกต. แถลงภาพรวมเลือกตั้งล่วงหน้า รับผิดพลาดเยอะ| เลือกตั้ง 2569  | โชว์ข่าวเช้านี้  | 2 ก.พ. 69">
            <a:hlinkClick r:id="" action="ppaction://media"/>
            <a:extLst>
              <a:ext uri="{FF2B5EF4-FFF2-40B4-BE49-F238E27FC236}">
                <a16:creationId xmlns:a16="http://schemas.microsoft.com/office/drawing/2014/main" id="{42F9006E-B51D-1210-D8EB-6CDF9E4EF0D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1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26CD1F-065F-D197-60AE-03802FAEC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b="10631"/>
          <a:stretch>
            <a:fillRect/>
          </a:stretch>
        </p:blipFill>
        <p:spPr>
          <a:xfrm>
            <a:off x="2819400" y="0"/>
            <a:ext cx="6172200" cy="691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1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5AA1A-4FF0-5355-FAA3-BC926B910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altLang="th-TH" sz="4000" b="1" dirty="0">
                <a:cs typeface="4805_KwangMD_Melt" panose="02000000000000000000" pitchFamily="2" charset="0"/>
              </a:rPr>
              <a:t>ความหมายของสถานการณ์วิกฤต</a:t>
            </a:r>
            <a:endParaRPr lang="th-TH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2297E-9651-067C-EC94-ABBC1376D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10375930" cy="386614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h-TH" altLang="th-TH" sz="2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	ภาวะวิกฤต หรือสถานการณ์วิกฤต (</a:t>
            </a:r>
            <a:r>
              <a:rPr lang="en-US" altLang="th-TH" sz="2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Crisis)</a:t>
            </a:r>
            <a:r>
              <a:rPr lang="th-TH" altLang="th-TH" sz="2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 คือสถานการณ์เชิงลบที่ส่งผลกระทบรุนแรงต่อองค์กร ตราสินค้า หรือบุคคล เช่น ส่งผลต่อนโยบายการดำเนินงาน บุคลากร สินค้า/บริการ ฐานะการเงิน ความเชื่อถือไว้วางใจ และภาพลักษณ์ชื่อเสียง โดยมีลักษณะสำคัญ ดังนี้</a:t>
            </a:r>
          </a:p>
          <a:p>
            <a:pPr lvl="1">
              <a:lnSpc>
                <a:spcPct val="100000"/>
              </a:lnSpc>
            </a:pPr>
            <a:r>
              <a:rPr lang="th-TH" altLang="th-TH" sz="2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เป็นเหตุการณ์ที่ส่งผลกระทบรุนแรงต่อองค์กร</a:t>
            </a:r>
          </a:p>
          <a:p>
            <a:pPr lvl="1">
              <a:lnSpc>
                <a:spcPct val="100000"/>
              </a:lnSpc>
            </a:pPr>
            <a:r>
              <a:rPr lang="th-TH" altLang="th-TH" sz="2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มีเวลาจำกัดในการแก้ไขสถานการณ์ให้ลุล่วง</a:t>
            </a:r>
          </a:p>
          <a:p>
            <a:pPr lvl="1">
              <a:lnSpc>
                <a:spcPct val="100000"/>
              </a:lnSpc>
            </a:pPr>
            <a:r>
              <a:rPr lang="th-TH" altLang="th-TH" sz="2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อาจเป็นเหตุการณ์ที่คาดไม่ถึง หรือพอจะทราบเค้าลางอยู่บ้างแล้วก็ได้</a:t>
            </a:r>
          </a:p>
          <a:p>
            <a:pPr lvl="1">
              <a:lnSpc>
                <a:spcPct val="100000"/>
              </a:lnSpc>
            </a:pPr>
            <a:r>
              <a:rPr lang="th-TH" altLang="th-TH" sz="2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เหตุการณ์เกิดขึ้นอย่างต่อเนื่อง รวดเร็ว</a:t>
            </a:r>
          </a:p>
          <a:p>
            <a:pPr lvl="1">
              <a:lnSpc>
                <a:spcPct val="100000"/>
              </a:lnSpc>
            </a:pPr>
            <a:r>
              <a:rPr lang="th-TH" altLang="th-TH" sz="2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ประชาชนและผู้เกี่ยวข้องได้รับข้อมูลข่าวสารไม่เพียงพอ มักเกิดข่าวลือและการวิพากษ์วิจารณ์ตามมา</a:t>
            </a:r>
          </a:p>
          <a:p>
            <a:pPr lvl="1">
              <a:lnSpc>
                <a:spcPct val="100000"/>
              </a:lnSpc>
            </a:pPr>
            <a:r>
              <a:rPr lang="th-TH" altLang="th-TH" sz="2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ตกเป็นเป้าสนใจของสื่อมวลชนและสังคม</a:t>
            </a:r>
          </a:p>
          <a:p>
            <a:pPr>
              <a:lnSpc>
                <a:spcPct val="100000"/>
              </a:lnSpc>
            </a:pP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695701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2C6650-34DE-5ABB-45DF-355E7D9C3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0"/>
            <a:ext cx="4848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68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AC5475-7DE8-69FC-CD79-67E4AD371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5143501" cy="2890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B18C26-52F6-011A-07C6-48CC907F2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2400"/>
            <a:ext cx="10860016" cy="1295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3AE8C4-FFC1-8637-E860-B54CCA17F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18" y="3124200"/>
            <a:ext cx="10659963" cy="1076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F944BE-A3ED-8339-8703-F12FE791D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018" y="4200675"/>
            <a:ext cx="10669489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31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DB7F3A71-1AB9-36DF-B8ED-7CAB2EE5A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087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7EEA4E-D333-55F9-231A-07A30F2BD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6" y="1455237"/>
            <a:ext cx="4422588" cy="24877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CB8F49-90A0-2E0D-2D5B-57D7BB7FB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8600"/>
            <a:ext cx="7411484" cy="847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8EA0E0-5CD8-3330-C4EF-9C50124FA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071" y="1027886"/>
            <a:ext cx="7392432" cy="58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07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FBDA60EC-307A-224C-2933-AA3C9EBFE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787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E635310-778E-6154-00C5-4D92275970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altLang="th-TH" sz="4000" b="1" dirty="0">
                <a:cs typeface="4805_KwangMD_Melt" panose="02000000000000000000" pitchFamily="2" charset="0"/>
              </a:rPr>
              <a:t>ประเภทของภาวะวิกฤต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8729986-DCDC-0C38-8145-3CDF5159E8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906" y="1752600"/>
            <a:ext cx="9766330" cy="3810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altLang="th-TH" sz="3600" b="1" u="sng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วิกฤตด้านผลิตภัณฑ์</a:t>
            </a:r>
            <a:r>
              <a:rPr lang="th-TH" altLang="th-TH" sz="3600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 </a:t>
            </a:r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เช่น มีสารปนเปื้อน หมดอายุ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altLang="th-TH" sz="3600" b="1" u="sng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วิกฤตด้านกระบวนการดำเนินงาน</a:t>
            </a:r>
            <a:r>
              <a:rPr lang="th-TH" altLang="th-TH" sz="3600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 </a:t>
            </a:r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เช่น ปล่อยน้ำเสีย ควันพิษ เครื่องบินตกเพราะเครื่องยนต์ขัดข้อง โรงงานไฟไหม้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altLang="th-TH" sz="3600" b="1" u="sng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วิกฤตด้านพนักงาน</a:t>
            </a:r>
            <a:r>
              <a:rPr lang="th-TH" altLang="th-TH" sz="3600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 </a:t>
            </a:r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เช่น พนักงานประท้วง ผู้บริหารยกทีมลาออก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h-TH" altLang="th-TH" sz="3600" b="1" u="sng" dirty="0">
              <a:latin typeface="4805_KwangMD_Melt" panose="02000000000000000000" pitchFamily="2" charset="0"/>
              <a:cs typeface="4805_KwangMD_Melt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th-TH" altLang="th-TH" sz="3600" b="1" u="sng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อาจจำแนกเป็นวิกฤตทางกายภาพ</a:t>
            </a:r>
            <a:r>
              <a:rPr lang="th-TH" altLang="th-TH" sz="3600" b="1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 </a:t>
            </a:r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เช่น วินาศภัย อัคคีภัย สารพิษรั่ว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th-TH" altLang="th-TH" sz="3600" b="1" u="sng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และ</a:t>
            </a:r>
            <a:r>
              <a:rPr lang="th-TH" altLang="th-TH" sz="3600" b="1" u="sng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วิกฤตศรัทธา</a:t>
            </a:r>
            <a:r>
              <a:rPr lang="th-TH" altLang="th-TH" sz="3600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 </a:t>
            </a:r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เช่น ทุจริต คอร</a:t>
            </a:r>
            <a:r>
              <a:rPr lang="th-TH" altLang="th-TH" sz="3600" dirty="0" err="1">
                <a:latin typeface="4805_KwangMD_Melt" panose="02000000000000000000" pitchFamily="2" charset="0"/>
                <a:cs typeface="4805_KwangMD_Melt" panose="02000000000000000000" pitchFamily="2" charset="0"/>
              </a:rPr>
              <a:t>์รัป</a:t>
            </a:r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ชัน ติดสินบน ปกปิดข้อมูล</a:t>
            </a:r>
            <a:endParaRPr lang="th-TH" altLang="th-TH" sz="3600" b="1" u="sng" dirty="0">
              <a:latin typeface="4805_KwangMD_Melt" panose="02000000000000000000" pitchFamily="2" charset="0"/>
              <a:cs typeface="4805_KwangMD_Melt" panose="020000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EE9825F-A9B6-DC8F-5E8E-ADD880697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altLang="th-TH" sz="4000" b="1" dirty="0">
                <a:cs typeface="4805_KwangMD_Melt" panose="02000000000000000000" pitchFamily="2" charset="0"/>
              </a:rPr>
              <a:t>ความสำคัญของการสื่อสารในภาวะวิกฤต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CE3C68B-B9FE-69AE-5435-DE7B0CE44C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2209800"/>
            <a:ext cx="10058400" cy="2819400"/>
          </a:xfrm>
        </p:spPr>
        <p:txBody>
          <a:bodyPr/>
          <a:lstStyle/>
          <a:p>
            <a:r>
              <a:rPr lang="th-TH" altLang="th-TH" sz="3600" b="1" dirty="0">
                <a:solidFill>
                  <a:schemeClr val="accent6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จำกัดผลกระทบไม่ให้ขยายวงกว้าง </a:t>
            </a:r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หากองค์กรจับ “ดราม่า” หรือกระแสข่าวแง่ลบได้อย่างรวดเร็ว และออกมาสื่อสารได้ทันท่วงทีก่อนที่กระแสจะแพร่กระจายหรือกลายเป็นประเด็นร้อนที่สังคมให้ความสนใจ ก็จะช่วยจำกัดผลกระทบและยุติวิกฤตชื่อเสียงได้อย่างรวดเร็ว ยิ่งจัดการได้เร็ว ผลกระทบก็ยิ่งน้อย</a:t>
            </a:r>
          </a:p>
          <a:p>
            <a:pPr>
              <a:buFontTx/>
              <a:buNone/>
            </a:pPr>
            <a:endParaRPr lang="th-TH" altLang="th-TH" sz="3600" dirty="0">
              <a:latin typeface="4805_KwangMD_Melt" panose="02000000000000000000" pitchFamily="2" charset="0"/>
              <a:cs typeface="4805_KwangMD_Melt" panose="02000000000000000000" pitchFamily="2" charset="0"/>
            </a:endParaRPr>
          </a:p>
          <a:p>
            <a:endParaRPr lang="th-TH" altLang="th-TH" sz="3600" dirty="0">
              <a:latin typeface="4805_KwangMD_Melt" panose="02000000000000000000" pitchFamily="2" charset="0"/>
              <a:cs typeface="4805_KwangMD_Melt" panose="02000000000000000000" pitchFamily="2" charset="0"/>
            </a:endParaRPr>
          </a:p>
          <a:p>
            <a:endParaRPr lang="th-TH" altLang="th-TH" sz="3600" dirty="0">
              <a:latin typeface="4805_KwangMD_Melt" panose="02000000000000000000" pitchFamily="2" charset="0"/>
              <a:cs typeface="4805_KwangMD_Melt" panose="020000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9CF43-D038-C638-5911-6C9042F5F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3600" b="1" i="0" dirty="0">
                <a:solidFill>
                  <a:schemeClr val="accent6"/>
                </a:solidFill>
                <a:effectLst/>
                <a:latin typeface="4805_KwangMD_Melt" panose="02000000000000000000" pitchFamily="2" charset="0"/>
                <a:cs typeface="4805_KwangMD_Melt" panose="02000000000000000000" pitchFamily="2" charset="0"/>
              </a:rPr>
              <a:t>ลดแรงโต้กลับจากสังคม</a:t>
            </a:r>
            <a:r>
              <a:rPr lang="th-TH" sz="3600" b="0" i="0" dirty="0">
                <a:solidFill>
                  <a:schemeClr val="accent6"/>
                </a:solidFill>
                <a:effectLst/>
                <a:latin typeface="4805_KwangMD_Melt" panose="02000000000000000000" pitchFamily="2" charset="0"/>
                <a:cs typeface="4805_KwangMD_Melt" panose="02000000000000000000" pitchFamily="2" charset="0"/>
              </a:rPr>
              <a:t> </a:t>
            </a:r>
            <a:r>
              <a:rPr lang="th-TH" sz="3600" b="0" i="0" dirty="0">
                <a:solidFill>
                  <a:srgbClr val="101820"/>
                </a:solidFill>
                <a:effectLst/>
                <a:latin typeface="4805_KwangMD_Melt" panose="02000000000000000000" pitchFamily="2" charset="0"/>
                <a:cs typeface="4805_KwangMD_Melt" panose="02000000000000000000" pitchFamily="2" charset="0"/>
              </a:rPr>
              <a:t>ช่วยควบคุมสถานการณ์ไม่ให้ผู้คนรู้สึกกับองค์กรในแง่ลบจนถึงกับ “แบน” ธุรกิจ จาก</a:t>
            </a:r>
            <a:r>
              <a:rPr lang="th-TH" sz="3600" b="0" i="0" dirty="0" err="1">
                <a:solidFill>
                  <a:srgbClr val="101820"/>
                </a:solidFill>
                <a:effectLst/>
                <a:latin typeface="4805_KwangMD_Melt" panose="02000000000000000000" pitchFamily="2" charset="0"/>
                <a:cs typeface="4805_KwangMD_Melt" panose="02000000000000000000" pitchFamily="2" charset="0"/>
              </a:rPr>
              <a:t>การทำ</a:t>
            </a:r>
            <a:r>
              <a:rPr lang="th-TH" sz="3600" b="0" i="0" dirty="0">
                <a:solidFill>
                  <a:srgbClr val="101820"/>
                </a:solidFill>
                <a:effectLst/>
                <a:latin typeface="4805_KwangMD_Melt" panose="02000000000000000000" pitchFamily="2" charset="0"/>
                <a:cs typeface="4805_KwangMD_Melt" panose="02000000000000000000" pitchFamily="2" charset="0"/>
              </a:rPr>
              <a:t>ความเข้าใจอารมณ์ของผู้คน เช่น โกรธ ไม่พอใจ สะเทือนใจ ฯลฯ องค์กรควรจะสื่อสารอย่างไร - ออกมาขอโทษ แสดงความรับผิดชอบ ตอบโต้ (กรณีที่มีคู่กรณี) หรือปฏิเสธ เนื้อสารหรือข้อความแบบไหนที่จะสงบกระแสความรู้สึกในแง่ลบของผู้คนส่วนใหญ่ได้</a:t>
            </a:r>
          </a:p>
          <a:p>
            <a:endParaRPr lang="th-TH" sz="3600" dirty="0">
              <a:latin typeface="4805_KwangMD_Melt" panose="02000000000000000000" pitchFamily="2" charset="0"/>
              <a:cs typeface="4805_KwangMD_Melt" panose="02000000000000000000" pitchFamily="2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3573D46-E4B1-3337-01A6-810A4E9593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0300" y="954088"/>
            <a:ext cx="9602788" cy="1047750"/>
          </a:xfrm>
        </p:spPr>
        <p:txBody>
          <a:bodyPr>
            <a:normAutofit/>
          </a:bodyPr>
          <a:lstStyle/>
          <a:p>
            <a:pPr algn="ctr"/>
            <a:r>
              <a:rPr lang="th-TH" altLang="th-TH" sz="4000" b="1" dirty="0">
                <a:cs typeface="4805_KwangMD_Melt" panose="02000000000000000000" pitchFamily="2" charset="0"/>
              </a:rPr>
              <a:t>ความสำคัญของการสื่อสารในภาวะวิกฤต</a:t>
            </a:r>
          </a:p>
        </p:txBody>
      </p:sp>
    </p:spTree>
    <p:extLst>
      <p:ext uri="{BB962C8B-B14F-4D97-AF65-F5344CB8AC3E}">
        <p14:creationId xmlns:p14="http://schemas.microsoft.com/office/powerpoint/2010/main" val="92963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88950-6BD6-FBA8-2CB0-B389EC2C2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F4547-9409-7033-F0C2-D6D4F2DB6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3600" b="1" i="0" dirty="0">
                <a:solidFill>
                  <a:schemeClr val="accent6"/>
                </a:solidFill>
                <a:effectLst/>
                <a:latin typeface="4805_KwangMD_Melt" panose="02000000000000000000" pitchFamily="2" charset="0"/>
                <a:cs typeface="4805_KwangMD_Melt" panose="02000000000000000000" pitchFamily="2" charset="0"/>
              </a:rPr>
              <a:t>กอบกู้ความเชื่อมั่น </a:t>
            </a:r>
            <a:r>
              <a:rPr lang="th-TH" sz="3600" i="0" dirty="0">
                <a:effectLst/>
                <a:latin typeface="4805_KwangMD_Melt" panose="02000000000000000000" pitchFamily="2" charset="0"/>
                <a:cs typeface="4805_KwangMD_Melt" panose="02000000000000000000" pitchFamily="2" charset="0"/>
              </a:rPr>
              <a:t>การออกแบบการสื่อสารในภาวะวิกฤตอย่างรอบคอบจะช่วยกอบกู้ความเชื่อมั่นของผู้คนได้ รวมไปถึงความเชื่อมั่นของผู้มีส่วนได้ส่วนเสียหรือหุ้นส่วนธุรกิจ โดยเฉพาะกรณีที่สินค้าหรือบริการขององค์กรมีปัญหา หากสามารถชี้แจงได้ว่า ปัญหาคืออะไร จะแก้ไข หรือป้องกันไม่ให้ปัญหาเกิดขึ้นได้อีก ก็จะสามารถสร้างความเชื่อมั่นกลับมาได้</a:t>
            </a:r>
            <a:endParaRPr lang="th-TH" sz="3600" dirty="0">
              <a:latin typeface="4805_KwangMD_Melt" panose="02000000000000000000" pitchFamily="2" charset="0"/>
              <a:cs typeface="4805_KwangMD_Melt" panose="02000000000000000000" pitchFamily="2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C78C2A4-839E-02C4-BD0E-306E32A8DB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0300" y="954088"/>
            <a:ext cx="9602788" cy="1047750"/>
          </a:xfrm>
        </p:spPr>
        <p:txBody>
          <a:bodyPr>
            <a:normAutofit/>
          </a:bodyPr>
          <a:lstStyle/>
          <a:p>
            <a:pPr algn="ctr"/>
            <a:r>
              <a:rPr lang="th-TH" altLang="th-TH" sz="4000" b="1" dirty="0">
                <a:cs typeface="4805_KwangMD_Melt" panose="02000000000000000000" pitchFamily="2" charset="0"/>
              </a:rPr>
              <a:t>ความสำคัญของการสื่อสารในภาวะวิกฤต</a:t>
            </a:r>
          </a:p>
        </p:txBody>
      </p:sp>
    </p:spTree>
    <p:extLst>
      <p:ext uri="{BB962C8B-B14F-4D97-AF65-F5344CB8AC3E}">
        <p14:creationId xmlns:p14="http://schemas.microsoft.com/office/powerpoint/2010/main" val="2914057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19229-1857-952B-E155-18CC5ABF0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D8B82-3960-EF31-D673-72EFFE71C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300" y="2133600"/>
            <a:ext cx="9842530" cy="3294576"/>
          </a:xfrm>
        </p:spPr>
        <p:txBody>
          <a:bodyPr>
            <a:normAutofit lnSpcReduction="10000"/>
          </a:bodyPr>
          <a:lstStyle/>
          <a:p>
            <a:r>
              <a:rPr lang="th-TH" sz="3600" b="1" i="0" dirty="0">
                <a:solidFill>
                  <a:schemeClr val="accent6"/>
                </a:solidFill>
                <a:effectLst/>
                <a:latin typeface="4805_KwangMD_Melt" panose="02000000000000000000" pitchFamily="2" charset="0"/>
                <a:cs typeface="4805_KwangMD_Melt" panose="02000000000000000000" pitchFamily="2" charset="0"/>
              </a:rPr>
              <a:t>พลิกวิกฤตให้เป็นโอกาส </a:t>
            </a:r>
            <a:r>
              <a:rPr lang="th-TH" sz="3600" i="0" dirty="0">
                <a:effectLst/>
                <a:latin typeface="4805_KwangMD_Melt" panose="02000000000000000000" pitchFamily="2" charset="0"/>
                <a:cs typeface="4805_KwangMD_Melt" panose="02000000000000000000" pitchFamily="2" charset="0"/>
              </a:rPr>
              <a:t>บางทีวิกฤตชื่อเสียงที่องค์กรกำลังประสบอาจกลายเป็นโอกาสสร้างฐานลูกค้าหรือทำให้ผู้คนรักมากขึ้น โดยเฉพาะอย่างยิ่งในกรณีที่ถูกข่าวปลอมโจมตี หรือประสบกับความไม่พอใจเล็ก ๆ น้อย ๆ ของผู้บริโภคที่ไม่ใช่ความผิดขององค์กร หากใช้ข้อความที่เหมาะสม สื่อสารถูกจังหวะ วิกฤตก็สามารถเปลี่ยนเป็นโอกาสได้</a:t>
            </a:r>
            <a:endParaRPr lang="th-TH" sz="3600" dirty="0">
              <a:latin typeface="4805_KwangMD_Melt" panose="02000000000000000000" pitchFamily="2" charset="0"/>
              <a:cs typeface="4805_KwangMD_Melt" panose="02000000000000000000" pitchFamily="2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AF522E2-72BB-5619-7DAA-285E4576C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0300" y="954088"/>
            <a:ext cx="9602788" cy="1047750"/>
          </a:xfrm>
        </p:spPr>
        <p:txBody>
          <a:bodyPr>
            <a:normAutofit/>
          </a:bodyPr>
          <a:lstStyle/>
          <a:p>
            <a:pPr algn="ctr"/>
            <a:r>
              <a:rPr lang="th-TH" altLang="th-TH" sz="4000" b="1" dirty="0">
                <a:cs typeface="4805_KwangMD_Melt" panose="02000000000000000000" pitchFamily="2" charset="0"/>
              </a:rPr>
              <a:t>ความสำคัญของการสื่อสารในภาวะวิกฤต</a:t>
            </a:r>
          </a:p>
        </p:txBody>
      </p:sp>
    </p:spTree>
    <p:extLst>
      <p:ext uri="{BB962C8B-B14F-4D97-AF65-F5344CB8AC3E}">
        <p14:creationId xmlns:p14="http://schemas.microsoft.com/office/powerpoint/2010/main" val="2679924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87F08FE-C240-F7ED-9910-7B34845F3B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altLang="th-TH" sz="4000" b="1" dirty="0">
                <a:cs typeface="4805_KwangMD_Melt" panose="02000000000000000000" pitchFamily="2" charset="0"/>
              </a:rPr>
              <a:t>การวิเคราะห์หาคำตอบที่สำคัญก่อนสร้างสาร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5AB2FC8-4DE0-B5E4-D569-F24B355F44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400" y="1981200"/>
            <a:ext cx="9372600" cy="4495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altLang="th-TH" sz="32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หาคำตอบให้ได้ว่าเกิดอะไรขึ้น (</a:t>
            </a:r>
            <a:r>
              <a:rPr lang="en-US" altLang="th-TH" sz="32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what happen ?</a:t>
            </a:r>
            <a:r>
              <a:rPr lang="th-TH" altLang="th-TH" sz="32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 </a:t>
            </a:r>
            <a:r>
              <a:rPr lang="en-US" altLang="th-TH" sz="32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Who what when where why  how)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altLang="th-TH" sz="32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สาเหตุที่แท้จริงหรือต้นตอของเรื่องดังกล่าวมาจากอะไร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altLang="th-TH" sz="32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มีใครได้รับผลกระทบจากเรื่องดังกล่าวบ้าง และได้รับผลกระทบอย่างไร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altLang="th-TH" sz="32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องค์กรของเราได้ทำอะไรกับเรื่องที่เกิดขึ้นแล้วบ้างและได้ผลอย่างไร (เข้าไปแก้ปัญหาดังกล่าวอย่างไร ให้ความสำคัญต่อเรื่องดังกล่าวมากน้อยแค่ไหน ได้ทำอะไรที่จะให้คนมั่นใจว่าจะไม่เกิดเรื่องแบบนี้ขึ้นอีกบ้างหรือไม่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h-TH" altLang="th-TH" sz="3200" dirty="0">
              <a:latin typeface="4805_KwangMD_Melt" panose="02000000000000000000" pitchFamily="2" charset="0"/>
              <a:cs typeface="4805_KwangMD_Melt" panose="02000000000000000000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483CF2A-8908-0C13-5823-7A014FAB3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altLang="th-TH" sz="4000" b="1" dirty="0">
                <a:cs typeface="4805_KwangMD_Melt" panose="02000000000000000000" pitchFamily="2" charset="0"/>
              </a:rPr>
              <a:t>กรอบที่ต้องคิดถึงในการสร้างสารในสถานการณ์วิกฤต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0BCA10E-151E-3D53-304F-075676B653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0270" y="1828800"/>
            <a:ext cx="10071130" cy="4876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Who </a:t>
            </a:r>
            <a:r>
              <a:rPr lang="th-TH" altLang="th-TH" sz="3600" i="1" u="sng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(จะสื่อสารกับใคร)</a:t>
            </a:r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 ใครคือกลุ่มเป้าหมายหลักที่เราจะสื่อสารด้วย และใครคือกลุ่มบุคคลที่มีอิทธิพลต่อความคิดและการตัดสินใจของกลุ่มเป้าหมายเหล่านั้น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What </a:t>
            </a:r>
            <a:r>
              <a:rPr lang="th-TH" altLang="th-TH" sz="3600" i="1" u="sng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(จะสื่อสารอะไร)</a:t>
            </a:r>
            <a:r>
              <a:rPr lang="th-TH" altLang="th-TH" sz="3600" i="1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 </a:t>
            </a:r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ได้แก่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	     - อะไรคือประเด็นเนื้อหาที่เราต้องให้ความสำคัญในการสื่อสารออกไป	      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	         - จุดสำคัญของเรื่องคืออะไร (</a:t>
            </a:r>
            <a:r>
              <a:rPr lang="en-US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key message)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               </a:t>
            </a:r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- เราคาดหวังผลอะไร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               - เราควรพูด/บอกว่าอะไร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th-TH" altLang="th-TH" sz="3600" dirty="0">
              <a:latin typeface="4805_KwangMD_Melt" panose="02000000000000000000" pitchFamily="2" charset="0"/>
              <a:cs typeface="4805_KwangMD_Melt" panose="020000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602</TotalTime>
  <Words>1415</Words>
  <Application>Microsoft Office PowerPoint</Application>
  <PresentationFormat>Widescreen</PresentationFormat>
  <Paragraphs>68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4805_KwangMD_Melt</vt:lpstr>
      <vt:lpstr>Aptos</vt:lpstr>
      <vt:lpstr>Arial</vt:lpstr>
      <vt:lpstr>Century Gothic</vt:lpstr>
      <vt:lpstr>Gallery</vt:lpstr>
      <vt:lpstr>  การสร้างสาร เพื่อกอบกู้สถานการณ์วิกฤตขององค์กร</vt:lpstr>
      <vt:lpstr>ความหมายของสถานการณ์วิกฤต</vt:lpstr>
      <vt:lpstr>ประเภทของภาวะวิกฤต</vt:lpstr>
      <vt:lpstr>ความสำคัญของการสื่อสารในภาวะวิกฤต</vt:lpstr>
      <vt:lpstr>ความสำคัญของการสื่อสารในภาวะวิกฤต</vt:lpstr>
      <vt:lpstr>ความสำคัญของการสื่อสารในภาวะวิกฤต</vt:lpstr>
      <vt:lpstr>ความสำคัญของการสื่อสารในภาวะวิกฤต</vt:lpstr>
      <vt:lpstr>การวิเคราะห์หาคำตอบที่สำคัญก่อนสร้างสาร</vt:lpstr>
      <vt:lpstr>กรอบที่ต้องคิดถึงในการสร้างสารในสถานการณ์วิกฤต</vt:lpstr>
      <vt:lpstr>กรอบที่ต้องคิดถึงในการสร้างสารในสถานการณ์วิกฤต</vt:lpstr>
      <vt:lpstr>หลักในการสร้างสารในสถานการณ์วิกฤต</vt:lpstr>
      <vt:lpstr>กลยุทธ์การสร้างสารในภาวะวิกฤต</vt:lpstr>
      <vt:lpstr>กลยุทธ์การสร้างสารในภาวะวิกฤต</vt:lpstr>
      <vt:lpstr>กลยุทธ์การสร้างสารในภาวะวิกฤต</vt:lpstr>
      <vt:lpstr>กลยุทธ์การสร้างสารในภาวะวิกฤต</vt:lpstr>
      <vt:lpstr>สาระสำคัญของสารที่สื่อสารในภาวะวิกฤต</vt:lpstr>
      <vt:lpstr>องค์ประกอบ/โครงสร้างของกลยุทธ์การสร้างสาร ในภาวะวิกฤต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การสร้างสารในภาวะวิกฤต</dc:title>
  <dc:creator>sunisa.p</dc:creator>
  <cp:lastModifiedBy>อรวรรณ อุบลรัตน์</cp:lastModifiedBy>
  <cp:revision>24</cp:revision>
  <dcterms:created xsi:type="dcterms:W3CDTF">2009-02-16T02:49:17Z</dcterms:created>
  <dcterms:modified xsi:type="dcterms:W3CDTF">2026-02-03T09:29:27Z</dcterms:modified>
</cp:coreProperties>
</file>