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5" r:id="rId5"/>
    <p:sldId id="287" r:id="rId6"/>
    <p:sldId id="289" r:id="rId7"/>
    <p:sldId id="288" r:id="rId8"/>
    <p:sldId id="290" r:id="rId9"/>
    <p:sldId id="291" r:id="rId10"/>
    <p:sldId id="292" r:id="rId11"/>
    <p:sldId id="293" r:id="rId12"/>
  </p:sldIdLst>
  <p:sldSz cx="12192000" cy="6858000"/>
  <p:notesSz cx="6858000" cy="91440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C Magic" panose="020B0500040200020003" pitchFamily="34" charset="-34"/>
      <p:italic r:id="rId21"/>
    </p:embeddedFont>
    <p:embeddedFont>
      <p:font typeface="Franklin Gothic Book" panose="020B050302010202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99"/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agic" panose="020B0500040200020003" pitchFamily="34" charset="-34"/>
                <a:cs typeface="FC Magic" panose="020B0500040200020003" pitchFamily="34" charset="-34"/>
              </a:rPr>
              <a:t>การวิจัยเชิงคุณภาพ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1100" dirty="0">
                <a:latin typeface="FC Magic" panose="020B0500040200020003" pitchFamily="34" charset="-34"/>
                <a:cs typeface="FC Magic" panose="020B0500040200020003" pitchFamily="34" charset="-34"/>
              </a:rPr>
              <a:t>ร</a:t>
            </a:r>
            <a:r>
              <a:rPr lang="th-TH" sz="1100">
                <a:latin typeface="FC Magic" panose="020B0500040200020003" pitchFamily="34" charset="-34"/>
                <a:cs typeface="FC Magic" panose="020B0500040200020003" pitchFamily="34" charset="-34"/>
              </a:rPr>
              <a:t>ศ.ดร.</a:t>
            </a:r>
            <a:r>
              <a:rPr lang="th-TH" sz="1100" dirty="0">
                <a:latin typeface="FC Magic" panose="020B0500040200020003" pitchFamily="34" charset="-34"/>
                <a:cs typeface="FC Magic" panose="020B0500040200020003" pitchFamily="34" charset="-34"/>
              </a:rPr>
              <a:t>วิจิตรา ศรีสอน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FC Magic" panose="020B0500040200020003" pitchFamily="34" charset="-34"/>
                <a:cs typeface="FC Magic" panose="020B0500040200020003" pitchFamily="34" charset="-34"/>
              </a:rPr>
              <a:t>E-MAIL: WJITTRA.SR@HOTMAIL.COM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3E4F-DAB6-43CC-8FE3-49ABDC3A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FC Magic" panose="020B0500040200020003" pitchFamily="34" charset="-34"/>
                <a:cs typeface="FC Magic" panose="020B0500040200020003" pitchFamily="34" charset="-34"/>
              </a:rPr>
              <a:t>การวิจัยเชิงคุณภาพ</a:t>
            </a:r>
            <a:endParaRPr lang="en-US" b="1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B9668-C4A4-4CEE-A0CB-5105F4A7C97A}"/>
              </a:ext>
            </a:extLst>
          </p:cNvPr>
          <p:cNvSpPr txBox="1"/>
          <p:nvPr/>
        </p:nvSpPr>
        <p:spPr>
          <a:xfrm>
            <a:off x="4685253" y="2499920"/>
            <a:ext cx="3598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ความหมายของการวิจัยเชิงคุณภาพ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0DC75-2028-4BA0-9A13-3969F0853C14}"/>
              </a:ext>
            </a:extLst>
          </p:cNvPr>
          <p:cNvSpPr txBox="1"/>
          <p:nvPr/>
        </p:nvSpPr>
        <p:spPr>
          <a:xfrm>
            <a:off x="4685254" y="3068911"/>
            <a:ext cx="3598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ลักษณะสำคัญของการวิจัยเชิงคุณภาพ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2EEAA-AE30-48BB-831F-FE95927E962E}"/>
              </a:ext>
            </a:extLst>
          </p:cNvPr>
          <p:cNvSpPr txBox="1"/>
          <p:nvPr/>
        </p:nvSpPr>
        <p:spPr>
          <a:xfrm>
            <a:off x="4685254" y="3655503"/>
            <a:ext cx="3598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การออกแบบวิจัยเชิงคุณภาพ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A9B8-98D9-4F40-8E0B-1147F99FC709}"/>
              </a:ext>
            </a:extLst>
          </p:cNvPr>
          <p:cNvSpPr txBox="1"/>
          <p:nvPr/>
        </p:nvSpPr>
        <p:spPr>
          <a:xfrm>
            <a:off x="4685254" y="4242095"/>
            <a:ext cx="3598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รูปแบบการวิจัยเชิงคุณภาพ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884EF-85E5-4D8E-9FD1-E5E82686F331}"/>
              </a:ext>
            </a:extLst>
          </p:cNvPr>
          <p:cNvSpPr txBox="1"/>
          <p:nvPr/>
        </p:nvSpPr>
        <p:spPr>
          <a:xfrm>
            <a:off x="4685253" y="4828687"/>
            <a:ext cx="3598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การตรวจสอบข้อมูล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BDF9D-A78F-4857-B2EA-AE0778C08D88}"/>
              </a:ext>
            </a:extLst>
          </p:cNvPr>
          <p:cNvSpPr txBox="1"/>
          <p:nvPr/>
        </p:nvSpPr>
        <p:spPr>
          <a:xfrm>
            <a:off x="4685252" y="5397678"/>
            <a:ext cx="3598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จรรยาบรรณของนักวิจัยเชิงคุณภาพ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E2A176-275D-48A1-864E-5D1637F3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44" y="2454797"/>
            <a:ext cx="438950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26DC-025D-4A89-A169-2110F340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การออกแบบการวิจัยเชิงคุณภาพ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D7377-A388-4A18-B435-23683DEB8CB1}"/>
              </a:ext>
            </a:extLst>
          </p:cNvPr>
          <p:cNvSpPr txBox="1"/>
          <p:nvPr/>
        </p:nvSpPr>
        <p:spPr>
          <a:xfrm>
            <a:off x="1120769" y="1984416"/>
            <a:ext cx="2659310" cy="23020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u="sng" dirty="0">
                <a:latin typeface="FC Magic" panose="020B0500040200020003" pitchFamily="34" charset="-34"/>
                <a:cs typeface="FC Magic" panose="020B0500040200020003" pitchFamily="34" charset="-34"/>
              </a:rPr>
              <a:t>การวางแผน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ปัญหาชั่วคราว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เลือกพื้นที่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เวลาศึกษา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ตัวแปรต่าง ๆ ที่ศึกษา</a:t>
            </a:r>
          </a:p>
          <a:p>
            <a:pPr>
              <a:lnSpc>
                <a:spcPct val="150000"/>
              </a:lnSpc>
            </a:pP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8AB79-983B-4C83-8C13-DCDE8DF45977}"/>
              </a:ext>
            </a:extLst>
          </p:cNvPr>
          <p:cNvSpPr txBox="1"/>
          <p:nvPr/>
        </p:nvSpPr>
        <p:spPr>
          <a:xfrm>
            <a:off x="4766345" y="1984416"/>
            <a:ext cx="2659310" cy="23020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u="sng" dirty="0">
                <a:latin typeface="FC Magic" panose="020B0500040200020003" pitchFamily="34" charset="-34"/>
                <a:cs typeface="FC Magic" panose="020B0500040200020003" pitchFamily="34" charset="-34"/>
              </a:rPr>
              <a:t>สมมติฐานในการทำงาน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ฐานชั่วคราว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ได้ปัญหาวิจัย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h-TH" sz="1600" dirty="0">
              <a:latin typeface="FC Magic" panose="020B0500040200020003" pitchFamily="34" charset="-34"/>
              <a:cs typeface="FC Magic" panose="020B0500040200020003" pitchFamily="34" charset="-34"/>
            </a:endParaRPr>
          </a:p>
          <a:p>
            <a:pPr>
              <a:lnSpc>
                <a:spcPct val="150000"/>
              </a:lnSpc>
            </a:pPr>
            <a:endParaRPr lang="th-TH" sz="1600" dirty="0">
              <a:latin typeface="FC Magic" panose="020B0500040200020003" pitchFamily="34" charset="-34"/>
              <a:cs typeface="FC Magic" panose="020B0500040200020003" pitchFamily="34" charset="-34"/>
            </a:endParaRPr>
          </a:p>
          <a:p>
            <a:pPr>
              <a:lnSpc>
                <a:spcPct val="150000"/>
              </a:lnSpc>
            </a:pP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9649-4A72-411E-BF4E-4186B01494E0}"/>
              </a:ext>
            </a:extLst>
          </p:cNvPr>
          <p:cNvSpPr txBox="1"/>
          <p:nvPr/>
        </p:nvSpPr>
        <p:spPr>
          <a:xfrm>
            <a:off x="8496370" y="1996841"/>
            <a:ext cx="2659310" cy="23020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u="sng" dirty="0">
                <a:latin typeface="FC Magic" panose="020B0500040200020003" pitchFamily="34" charset="-34"/>
                <a:cs typeface="FC Magic" panose="020B0500040200020003" pitchFamily="34" charset="-34"/>
              </a:rPr>
              <a:t>การเก็บข้อมูล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สัมภาษณ์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สังเกตแบบมีส่วนร่วม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ข้อมูลเอกสาร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ปรับวิธีการเก็บ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ปรับสมมติฐาน</a:t>
            </a:r>
            <a:endParaRPr lang="en-US" sz="16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6C6A2-91B4-49C8-9141-343A3BCE2792}"/>
              </a:ext>
            </a:extLst>
          </p:cNvPr>
          <p:cNvSpPr txBox="1"/>
          <p:nvPr/>
        </p:nvSpPr>
        <p:spPr>
          <a:xfrm>
            <a:off x="2927757" y="4474789"/>
            <a:ext cx="2659310" cy="22617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u="sng" dirty="0">
                <a:latin typeface="FC Magic" panose="020B0500040200020003" pitchFamily="34" charset="-34"/>
                <a:cs typeface="FC Magic" panose="020B0500040200020003" pitchFamily="34" charset="-34"/>
              </a:rPr>
              <a:t>การเขียน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รูปแบบ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วิธีเขียนแสดงหลักฐาน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การพิมพ์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การตรวจสอบ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solidFill>
                  <a:schemeClr val="bg1"/>
                </a:solidFill>
                <a:latin typeface="FC Magic" panose="020B0500040200020003" pitchFamily="34" charset="-34"/>
                <a:cs typeface="FC Magic" panose="020B0500040200020003" pitchFamily="34" charset="-34"/>
              </a:rPr>
              <a:t>ฯลฯ</a:t>
            </a:r>
            <a:endParaRPr lang="en-US" sz="1600" dirty="0">
              <a:solidFill>
                <a:schemeClr val="bg1"/>
              </a:solidFill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2EFA1-5A98-4703-8084-E051B07588B9}"/>
              </a:ext>
            </a:extLst>
          </p:cNvPr>
          <p:cNvSpPr txBox="1"/>
          <p:nvPr/>
        </p:nvSpPr>
        <p:spPr>
          <a:xfrm>
            <a:off x="6922315" y="4474789"/>
            <a:ext cx="2659310" cy="22617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u="sng" dirty="0">
                <a:latin typeface="FC Magic" panose="020B0500040200020003" pitchFamily="34" charset="-34"/>
                <a:cs typeface="FC Magic" panose="020B0500040200020003" pitchFamily="34" charset="-34"/>
              </a:rPr>
              <a:t>การวิเคราะห์แปลผล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ลดทอนขนาดข้อมูล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จัดทำให้เป็นระบบ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การแสดงหลักฐาน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FC Magic" panose="020B0500040200020003" pitchFamily="34" charset="-34"/>
                <a:cs typeface="FC Magic" panose="020B0500040200020003" pitchFamily="34" charset="-34"/>
              </a:rPr>
              <a:t>ตรวจสอบข้อมูล / ทฤษฎี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solidFill>
                  <a:schemeClr val="bg1"/>
                </a:solidFill>
                <a:latin typeface="FC Magic" panose="020B0500040200020003" pitchFamily="34" charset="-34"/>
                <a:cs typeface="FC Magic" panose="020B0500040200020003" pitchFamily="34" charset="-34"/>
              </a:rPr>
              <a:t>การสรุป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81ABA5A-FCAB-4DCA-8A2E-6A4804343979}"/>
              </a:ext>
            </a:extLst>
          </p:cNvPr>
          <p:cNvSpPr/>
          <p:nvPr/>
        </p:nvSpPr>
        <p:spPr>
          <a:xfrm>
            <a:off x="3884103" y="2986481"/>
            <a:ext cx="805343" cy="369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24F7A3B-5B8D-495C-ABDF-66568DA46DE3}"/>
              </a:ext>
            </a:extLst>
          </p:cNvPr>
          <p:cNvSpPr/>
          <p:nvPr/>
        </p:nvSpPr>
        <p:spPr>
          <a:xfrm>
            <a:off x="7557921" y="2984384"/>
            <a:ext cx="805343" cy="369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ED37B6C-CF3E-4846-92A5-09D53DCD3CCD}"/>
              </a:ext>
            </a:extLst>
          </p:cNvPr>
          <p:cNvSpPr/>
          <p:nvPr/>
        </p:nvSpPr>
        <p:spPr>
          <a:xfrm rot="10800000">
            <a:off x="5852019" y="5246805"/>
            <a:ext cx="805343" cy="369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0F357496-B78C-41AB-BEA2-DF4AE9038AD9}"/>
              </a:ext>
            </a:extLst>
          </p:cNvPr>
          <p:cNvSpPr/>
          <p:nvPr/>
        </p:nvSpPr>
        <p:spPr>
          <a:xfrm>
            <a:off x="10167457" y="4758400"/>
            <a:ext cx="820443" cy="976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4033-8AAE-4965-BC99-DD5B439D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1. การออกแบบการวิจัยเชิงคุณภาพ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EDB5-BC3C-4345-94A4-EDFF0A4ACACE}"/>
              </a:ext>
            </a:extLst>
          </p:cNvPr>
          <p:cNvSpPr txBox="1"/>
          <p:nvPr/>
        </p:nvSpPr>
        <p:spPr>
          <a:xfrm rot="16200000">
            <a:off x="871622" y="3602370"/>
            <a:ext cx="30552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รูปแบบการวิจัยเชิงคุณภาพ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8EF1F-B927-42AA-8BD0-0C8F1AB8B3CA}"/>
              </a:ext>
            </a:extLst>
          </p:cNvPr>
          <p:cNvSpPr txBox="1"/>
          <p:nvPr/>
        </p:nvSpPr>
        <p:spPr>
          <a:xfrm>
            <a:off x="4750686" y="2632761"/>
            <a:ext cx="202174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การสัมภาษณ์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5D84B-C7FC-4570-999F-45A9B2D38253}"/>
              </a:ext>
            </a:extLst>
          </p:cNvPr>
          <p:cNvSpPr txBox="1"/>
          <p:nvPr/>
        </p:nvSpPr>
        <p:spPr>
          <a:xfrm>
            <a:off x="4750686" y="4273759"/>
            <a:ext cx="202174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การสังเกต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D7148-1947-4758-AB75-9B67D0E59789}"/>
              </a:ext>
            </a:extLst>
          </p:cNvPr>
          <p:cNvSpPr txBox="1"/>
          <p:nvPr/>
        </p:nvSpPr>
        <p:spPr>
          <a:xfrm>
            <a:off x="4750686" y="4899173"/>
            <a:ext cx="202174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สนทนากลุ่ม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1E7F7-22F0-41FF-863F-D9CB5F6D3DF3}"/>
              </a:ext>
            </a:extLst>
          </p:cNvPr>
          <p:cNvSpPr txBox="1"/>
          <p:nvPr/>
        </p:nvSpPr>
        <p:spPr>
          <a:xfrm>
            <a:off x="8401296" y="2171096"/>
            <a:ext cx="202174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แบบมีโครงสร้าง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5A989-66DF-43DF-B21D-80AE630A9756}"/>
              </a:ext>
            </a:extLst>
          </p:cNvPr>
          <p:cNvSpPr txBox="1"/>
          <p:nvPr/>
        </p:nvSpPr>
        <p:spPr>
          <a:xfrm>
            <a:off x="8401295" y="3094426"/>
            <a:ext cx="202174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แบบไม่มีโครงสร้าง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0E8D3-62EB-4B4F-BCE7-D0CFE1F61592}"/>
              </a:ext>
            </a:extLst>
          </p:cNvPr>
          <p:cNvSpPr txBox="1"/>
          <p:nvPr/>
        </p:nvSpPr>
        <p:spPr>
          <a:xfrm>
            <a:off x="8401294" y="3812094"/>
            <a:ext cx="20217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แบบมีส่วนร่วม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B8B12-5C28-4E2E-B698-0AC09A1EF916}"/>
              </a:ext>
            </a:extLst>
          </p:cNvPr>
          <p:cNvSpPr txBox="1"/>
          <p:nvPr/>
        </p:nvSpPr>
        <p:spPr>
          <a:xfrm>
            <a:off x="8401294" y="4735424"/>
            <a:ext cx="20217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แบบไม่มีส่วนร่วม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66BAD4-1D9A-4D83-BC43-88A207320C65}"/>
              </a:ext>
            </a:extLst>
          </p:cNvPr>
          <p:cNvCxnSpPr/>
          <p:nvPr/>
        </p:nvCxnSpPr>
        <p:spPr>
          <a:xfrm>
            <a:off x="3811119" y="2885814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5E29B7-E23A-45C3-A510-7F364AF5CCC4}"/>
              </a:ext>
            </a:extLst>
          </p:cNvPr>
          <p:cNvCxnSpPr/>
          <p:nvPr/>
        </p:nvCxnSpPr>
        <p:spPr>
          <a:xfrm>
            <a:off x="3811119" y="4531454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FA6A38-A25E-4BF2-8683-52EC964BD653}"/>
              </a:ext>
            </a:extLst>
          </p:cNvPr>
          <p:cNvCxnSpPr/>
          <p:nvPr/>
        </p:nvCxnSpPr>
        <p:spPr>
          <a:xfrm>
            <a:off x="3811119" y="5148153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B59D3F-987B-4E0F-A06D-2E067347A6D4}"/>
              </a:ext>
            </a:extLst>
          </p:cNvPr>
          <p:cNvCxnSpPr/>
          <p:nvPr/>
        </p:nvCxnSpPr>
        <p:spPr>
          <a:xfrm>
            <a:off x="3811119" y="2885814"/>
            <a:ext cx="0" cy="2262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139540-9C20-4CAD-820B-D221DE6B31E0}"/>
              </a:ext>
            </a:extLst>
          </p:cNvPr>
          <p:cNvCxnSpPr>
            <a:stCxn id="4" idx="2"/>
          </p:cNvCxnSpPr>
          <p:nvPr/>
        </p:nvCxnSpPr>
        <p:spPr>
          <a:xfrm>
            <a:off x="2630090" y="3833203"/>
            <a:ext cx="1167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922CB-F4AC-44AE-BEF7-AC4D4BEF8B5B}"/>
              </a:ext>
            </a:extLst>
          </p:cNvPr>
          <p:cNvCxnSpPr/>
          <p:nvPr/>
        </p:nvCxnSpPr>
        <p:spPr>
          <a:xfrm>
            <a:off x="7461727" y="2401927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4B227A-D8AF-4028-B9B0-B5AB2C538C89}"/>
              </a:ext>
            </a:extLst>
          </p:cNvPr>
          <p:cNvCxnSpPr/>
          <p:nvPr/>
        </p:nvCxnSpPr>
        <p:spPr>
          <a:xfrm>
            <a:off x="7461727" y="3325258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5E633-4BF7-4463-BAF2-C1993D36B2E2}"/>
              </a:ext>
            </a:extLst>
          </p:cNvPr>
          <p:cNvCxnSpPr/>
          <p:nvPr/>
        </p:nvCxnSpPr>
        <p:spPr>
          <a:xfrm>
            <a:off x="7461726" y="4044324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26FA51-89B9-4C7E-8F69-AE0DA8E65574}"/>
              </a:ext>
            </a:extLst>
          </p:cNvPr>
          <p:cNvCxnSpPr/>
          <p:nvPr/>
        </p:nvCxnSpPr>
        <p:spPr>
          <a:xfrm>
            <a:off x="7461725" y="4966256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F8B0C4-5F69-414D-B6E5-D2DBDCBDE27C}"/>
              </a:ext>
            </a:extLst>
          </p:cNvPr>
          <p:cNvCxnSpPr/>
          <p:nvPr/>
        </p:nvCxnSpPr>
        <p:spPr>
          <a:xfrm>
            <a:off x="7461726" y="2401927"/>
            <a:ext cx="0" cy="923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FAC93F-1221-42B5-976A-500AD4E0DEF7}"/>
              </a:ext>
            </a:extLst>
          </p:cNvPr>
          <p:cNvCxnSpPr/>
          <p:nvPr/>
        </p:nvCxnSpPr>
        <p:spPr>
          <a:xfrm>
            <a:off x="7461725" y="4042926"/>
            <a:ext cx="0" cy="923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214806-96BB-4EBE-AA0E-44412DDE9073}"/>
              </a:ext>
            </a:extLst>
          </p:cNvPr>
          <p:cNvCxnSpPr>
            <a:stCxn id="5" idx="3"/>
          </p:cNvCxnSpPr>
          <p:nvPr/>
        </p:nvCxnSpPr>
        <p:spPr>
          <a:xfrm flipV="1">
            <a:off x="6772433" y="2863592"/>
            <a:ext cx="68929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56A2CD-58A0-4D37-87EF-B96A7C31B01D}"/>
              </a:ext>
            </a:extLst>
          </p:cNvPr>
          <p:cNvCxnSpPr/>
          <p:nvPr/>
        </p:nvCxnSpPr>
        <p:spPr>
          <a:xfrm flipV="1">
            <a:off x="6772433" y="4531454"/>
            <a:ext cx="68929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0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C8558351-035E-4FAC-9679-AC66221F9256}"/>
              </a:ext>
            </a:extLst>
          </p:cNvPr>
          <p:cNvSpPr/>
          <p:nvPr/>
        </p:nvSpPr>
        <p:spPr>
          <a:xfrm>
            <a:off x="1097280" y="2122361"/>
            <a:ext cx="4060272" cy="5430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3E9C4-8C9F-4065-8CF2-08B049E0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การตรวจสอบข้อมูล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122D-BA45-4A6D-8F6D-5FA960C2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894170" cy="543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dirty="0">
                <a:latin typeface="FC Magic" panose="020B0500040200020003" pitchFamily="34" charset="-34"/>
                <a:cs typeface="FC Magic" panose="020B0500040200020003" pitchFamily="34" charset="-34"/>
              </a:rPr>
              <a:t> การตรวจสอบข้อมูลแบบสามเส้า</a:t>
            </a:r>
            <a:endParaRPr lang="en-US" sz="28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F6C6CD-3B3A-47E0-BD7A-9932D17B9F8B}"/>
              </a:ext>
            </a:extLst>
          </p:cNvPr>
          <p:cNvSpPr/>
          <p:nvPr/>
        </p:nvSpPr>
        <p:spPr>
          <a:xfrm>
            <a:off x="4136471" y="2812246"/>
            <a:ext cx="1971413" cy="1233181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9A995-1204-4AFE-B3E9-485F72A391C2}"/>
              </a:ext>
            </a:extLst>
          </p:cNvPr>
          <p:cNvSpPr/>
          <p:nvPr/>
        </p:nvSpPr>
        <p:spPr>
          <a:xfrm>
            <a:off x="6223233" y="2812409"/>
            <a:ext cx="1971413" cy="12331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700AAE-C4E9-4634-9F89-7FA595FACE11}"/>
              </a:ext>
            </a:extLst>
          </p:cNvPr>
          <p:cNvSpPr/>
          <p:nvPr/>
        </p:nvSpPr>
        <p:spPr>
          <a:xfrm>
            <a:off x="4124586" y="4206380"/>
            <a:ext cx="1971413" cy="1233181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F18882-24CD-4EC7-AFF5-666666A8CD52}"/>
              </a:ext>
            </a:extLst>
          </p:cNvPr>
          <p:cNvSpPr/>
          <p:nvPr/>
        </p:nvSpPr>
        <p:spPr>
          <a:xfrm>
            <a:off x="6223233" y="4206380"/>
            <a:ext cx="1971413" cy="1233181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7C0FE-A7DC-43B6-8D90-8321F9347021}"/>
              </a:ext>
            </a:extLst>
          </p:cNvPr>
          <p:cNvSpPr txBox="1"/>
          <p:nvPr/>
        </p:nvSpPr>
        <p:spPr>
          <a:xfrm>
            <a:off x="4228051" y="3105832"/>
            <a:ext cx="174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FC Magic" panose="020B0500040200020003" pitchFamily="34" charset="-34"/>
                <a:cs typeface="FC Magic" panose="020B0500040200020003" pitchFamily="34" charset="-34"/>
              </a:rPr>
              <a:t>ข้อมูล</a:t>
            </a:r>
            <a:endParaRPr lang="en-US" sz="36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E2444-B783-4E2A-B6F1-3BEE09AAE2E5}"/>
              </a:ext>
            </a:extLst>
          </p:cNvPr>
          <p:cNvSpPr txBox="1"/>
          <p:nvPr/>
        </p:nvSpPr>
        <p:spPr>
          <a:xfrm>
            <a:off x="6338580" y="3105832"/>
            <a:ext cx="174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FC Magic" panose="020B0500040200020003" pitchFamily="34" charset="-34"/>
                <a:cs typeface="FC Magic" panose="020B0500040200020003" pitchFamily="34" charset="-34"/>
              </a:rPr>
              <a:t>ผู้วิจัย</a:t>
            </a:r>
            <a:endParaRPr lang="en-US" sz="36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91E0E-A70A-4A24-96CD-B24972970A95}"/>
              </a:ext>
            </a:extLst>
          </p:cNvPr>
          <p:cNvSpPr txBox="1"/>
          <p:nvPr/>
        </p:nvSpPr>
        <p:spPr>
          <a:xfrm>
            <a:off x="4228051" y="4499804"/>
            <a:ext cx="174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FC Magic" panose="020B0500040200020003" pitchFamily="34" charset="-34"/>
                <a:cs typeface="FC Magic" panose="020B0500040200020003" pitchFamily="34" charset="-34"/>
              </a:rPr>
              <a:t>ทฤษฎี</a:t>
            </a:r>
            <a:endParaRPr lang="en-US" sz="36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A3211-F947-4EC2-A8A2-8A54D2939855}"/>
              </a:ext>
            </a:extLst>
          </p:cNvPr>
          <p:cNvSpPr txBox="1"/>
          <p:nvPr/>
        </p:nvSpPr>
        <p:spPr>
          <a:xfrm>
            <a:off x="6338579" y="4222804"/>
            <a:ext cx="174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FC Magic" panose="020B0500040200020003" pitchFamily="34" charset="-34"/>
                <a:cs typeface="FC Magic" panose="020B0500040200020003" pitchFamily="34" charset="-34"/>
              </a:rPr>
              <a:t>วิธีรวบรวมข้อมูล</a:t>
            </a:r>
            <a:endParaRPr lang="en-US" sz="36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029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A2A509-D67D-439A-9149-65E42AD287B4}"/>
              </a:ext>
            </a:extLst>
          </p:cNvPr>
          <p:cNvCxnSpPr/>
          <p:nvPr/>
        </p:nvCxnSpPr>
        <p:spPr>
          <a:xfrm>
            <a:off x="6522159" y="2925249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6C0BD7-CD88-4371-8323-39ABA87901AA}"/>
              </a:ext>
            </a:extLst>
          </p:cNvPr>
          <p:cNvCxnSpPr/>
          <p:nvPr/>
        </p:nvCxnSpPr>
        <p:spPr>
          <a:xfrm>
            <a:off x="3811119" y="4796287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9F89AC-B1EF-4502-B908-991E7CEF3066}"/>
              </a:ext>
            </a:extLst>
          </p:cNvPr>
          <p:cNvSpPr txBox="1"/>
          <p:nvPr/>
        </p:nvSpPr>
        <p:spPr>
          <a:xfrm>
            <a:off x="4701958" y="4442344"/>
            <a:ext cx="2153034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รับผิดชอบต่อผลงานวิจัย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A88D5F-2177-453F-B416-7C48F7B3DE83}"/>
              </a:ext>
            </a:extLst>
          </p:cNvPr>
          <p:cNvCxnSpPr/>
          <p:nvPr/>
        </p:nvCxnSpPr>
        <p:spPr>
          <a:xfrm>
            <a:off x="3811119" y="2885814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DB4667-D0EF-4A83-BCCF-3E03B599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จรรยาบรรณของนักวิจัยเชิงคุณภาพ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D106F-DC3D-4AC0-8A0B-FFE6C582DC42}"/>
              </a:ext>
            </a:extLst>
          </p:cNvPr>
          <p:cNvSpPr txBox="1"/>
          <p:nvPr/>
        </p:nvSpPr>
        <p:spPr>
          <a:xfrm rot="16200000">
            <a:off x="871622" y="3602370"/>
            <a:ext cx="305527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จรรยาบรรณ</a:t>
            </a:r>
            <a:endParaRPr lang="en-US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74DE7-208F-4DA1-8658-A59A012CE360}"/>
              </a:ext>
            </a:extLst>
          </p:cNvPr>
          <p:cNvSpPr txBox="1"/>
          <p:nvPr/>
        </p:nvSpPr>
        <p:spPr>
          <a:xfrm>
            <a:off x="4678123" y="2725194"/>
            <a:ext cx="2166872" cy="40011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รับผิดชอบต่อผู้ให้ข้อมูล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135DB-A76F-4710-80D0-EC20F5A2AC73}"/>
              </a:ext>
            </a:extLst>
          </p:cNvPr>
          <p:cNvSpPr txBox="1"/>
          <p:nvPr/>
        </p:nvSpPr>
        <p:spPr>
          <a:xfrm>
            <a:off x="4691956" y="3634159"/>
            <a:ext cx="2153038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รับผิดชอบต่อองค์กร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230A4-8C2D-423D-96E9-2BCB8D437AD4}"/>
              </a:ext>
            </a:extLst>
          </p:cNvPr>
          <p:cNvSpPr txBox="1"/>
          <p:nvPr/>
        </p:nvSpPr>
        <p:spPr>
          <a:xfrm>
            <a:off x="8401296" y="2171096"/>
            <a:ext cx="271103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รักษาความลับผู้ให้ข้อมูล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64768-0BC1-4FD9-BFA8-80AA7B26EEFA}"/>
              </a:ext>
            </a:extLst>
          </p:cNvPr>
          <p:cNvSpPr txBox="1"/>
          <p:nvPr/>
        </p:nvSpPr>
        <p:spPr>
          <a:xfrm>
            <a:off x="8401295" y="3094426"/>
            <a:ext cx="281933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ให้เกียรติและปกป้องสวัสดิภาพ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157BF3-EDA1-4401-BC9C-CD29140AD3BC}"/>
              </a:ext>
            </a:extLst>
          </p:cNvPr>
          <p:cNvCxnSpPr/>
          <p:nvPr/>
        </p:nvCxnSpPr>
        <p:spPr>
          <a:xfrm>
            <a:off x="3738556" y="3833202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5A06CD-9301-4B67-8D9A-E131BAC1C7D3}"/>
              </a:ext>
            </a:extLst>
          </p:cNvPr>
          <p:cNvCxnSpPr>
            <a:cxnSpLocks/>
          </p:cNvCxnSpPr>
          <p:nvPr/>
        </p:nvCxnSpPr>
        <p:spPr>
          <a:xfrm>
            <a:off x="3811119" y="2885814"/>
            <a:ext cx="0" cy="1910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00A0B3-C889-4497-AF53-D4E63DDF9A85}"/>
              </a:ext>
            </a:extLst>
          </p:cNvPr>
          <p:cNvCxnSpPr>
            <a:stCxn id="4" idx="2"/>
          </p:cNvCxnSpPr>
          <p:nvPr/>
        </p:nvCxnSpPr>
        <p:spPr>
          <a:xfrm>
            <a:off x="2630090" y="3833203"/>
            <a:ext cx="1167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1B5D9-42AD-4C61-9E7B-782628872AC6}"/>
              </a:ext>
            </a:extLst>
          </p:cNvPr>
          <p:cNvCxnSpPr/>
          <p:nvPr/>
        </p:nvCxnSpPr>
        <p:spPr>
          <a:xfrm>
            <a:off x="7461727" y="2401927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59AEB7-5960-4F76-8468-D2682A507CA6}"/>
              </a:ext>
            </a:extLst>
          </p:cNvPr>
          <p:cNvCxnSpPr/>
          <p:nvPr/>
        </p:nvCxnSpPr>
        <p:spPr>
          <a:xfrm>
            <a:off x="7461727" y="3325258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29200-1AA7-4DA0-A2E6-E7A6D4B8974B}"/>
              </a:ext>
            </a:extLst>
          </p:cNvPr>
          <p:cNvCxnSpPr/>
          <p:nvPr/>
        </p:nvCxnSpPr>
        <p:spPr>
          <a:xfrm>
            <a:off x="7461726" y="4173173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83026-EF70-4C94-8A64-8CF0C2C49FCC}"/>
              </a:ext>
            </a:extLst>
          </p:cNvPr>
          <p:cNvCxnSpPr/>
          <p:nvPr/>
        </p:nvCxnSpPr>
        <p:spPr>
          <a:xfrm>
            <a:off x="7461726" y="2401927"/>
            <a:ext cx="0" cy="923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AB587F-CC4B-4B8C-A06A-C1E2E9348795}"/>
              </a:ext>
            </a:extLst>
          </p:cNvPr>
          <p:cNvCxnSpPr>
            <a:cxnSpLocks/>
          </p:cNvCxnSpPr>
          <p:nvPr/>
        </p:nvCxnSpPr>
        <p:spPr>
          <a:xfrm>
            <a:off x="7462972" y="3311976"/>
            <a:ext cx="0" cy="867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DC9DBA-C15C-41A5-B606-447761E30064}"/>
              </a:ext>
            </a:extLst>
          </p:cNvPr>
          <p:cNvSpPr txBox="1"/>
          <p:nvPr/>
        </p:nvSpPr>
        <p:spPr>
          <a:xfrm>
            <a:off x="8401293" y="3948724"/>
            <a:ext cx="275438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ต้องได้รับความยินยอม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F73F12-27F5-4347-868C-8E712F12D147}"/>
              </a:ext>
            </a:extLst>
          </p:cNvPr>
          <p:cNvSpPr txBox="1"/>
          <p:nvPr/>
        </p:nvSpPr>
        <p:spPr>
          <a:xfrm>
            <a:off x="8401292" y="4865671"/>
            <a:ext cx="275438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ให้ค่าตอบแทนผู้ให้ข้อมูล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7BCCE3-FD4E-42D0-9CB5-C606F84035F9}"/>
              </a:ext>
            </a:extLst>
          </p:cNvPr>
          <p:cNvCxnSpPr>
            <a:cxnSpLocks/>
          </p:cNvCxnSpPr>
          <p:nvPr/>
        </p:nvCxnSpPr>
        <p:spPr>
          <a:xfrm>
            <a:off x="7461726" y="4148779"/>
            <a:ext cx="0" cy="867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8AC30C-FD8A-480C-9637-DB0F2C8A25B5}"/>
              </a:ext>
            </a:extLst>
          </p:cNvPr>
          <p:cNvCxnSpPr/>
          <p:nvPr/>
        </p:nvCxnSpPr>
        <p:spPr>
          <a:xfrm>
            <a:off x="7461726" y="5009214"/>
            <a:ext cx="939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77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16B9-B8CA-4375-9F13-54614DDD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ข้อดี </a:t>
            </a:r>
            <a:r>
              <a:rPr lang="en-US" dirty="0">
                <a:latin typeface="FC Magic" panose="020B0500040200020003" pitchFamily="34" charset="-34"/>
                <a:cs typeface="FC Magic" panose="020B0500040200020003" pitchFamily="34" charset="-34"/>
              </a:rPr>
              <a:t>&amp;</a:t>
            </a:r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 ข้อจำกัด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CA0C-AFB2-4F35-A030-2E55947E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0014"/>
            <a:ext cx="10058400" cy="42242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400" u="sng" dirty="0">
                <a:latin typeface="FC Magic" panose="020B0500040200020003" pitchFamily="34" charset="-34"/>
                <a:cs typeface="FC Magic" panose="020B0500040200020003" pitchFamily="34" charset="-34"/>
              </a:rPr>
              <a:t>ข้อดี</a:t>
            </a:r>
          </a:p>
          <a:p>
            <a:pPr marL="0" indent="0">
              <a:buNone/>
            </a:pPr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	</a:t>
            </a: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- ทำให้เข้าใจปรากฏการณ์ต่าง ๆ อย่างลึกซึ้ง</a:t>
            </a:r>
          </a:p>
          <a:p>
            <a:pPr marL="0" indent="0"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ช่วยเสริมสร้างการศึกษากระบวนการอย่างลึกซึ้งรอบด้าน</a:t>
            </a:r>
          </a:p>
          <a:p>
            <a:pPr marL="0" indent="0"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เป็นการศึกษาเพื่อหาข้อสมมติฐานเพื่อนำไปสู่เชิงปริมาณ</a:t>
            </a:r>
          </a:p>
          <a:p>
            <a:pPr marL="0" indent="0"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เป็นประโยชน์เมื่อทำวิจัยในกลุ่มคนขนาดเล็ก หรือมีข้อจำกัดบางประการ</a:t>
            </a:r>
          </a:p>
          <a:p>
            <a:pPr marL="0" indent="0"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เป็นงานวิจัยที่เอื้อต่อการวิจัยในลักษณะที่เป็นนามธรรม</a:t>
            </a:r>
          </a:p>
          <a:p>
            <a:pPr marL="0" indent="0"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ช่วยเสริมงานวิจัยเชิงปริมาณ ให้คำตอบที่ชัดเจนและหนักแน่นยิ่งขึ้น</a:t>
            </a:r>
          </a:p>
          <a:p>
            <a:pPr marL="0" indent="0"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ส่งเสริมให้เกิการมีส่วนร่วมของประชาชน</a:t>
            </a:r>
            <a:endParaRPr lang="en-US" sz="20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821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BFD6-3B5C-4744-8BC5-B9BF90F9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ข้อดี </a:t>
            </a:r>
            <a:r>
              <a:rPr lang="en-US" dirty="0">
                <a:latin typeface="FC Magic" panose="020B0500040200020003" pitchFamily="34" charset="-34"/>
                <a:cs typeface="FC Magic" panose="020B0500040200020003" pitchFamily="34" charset="-34"/>
              </a:rPr>
              <a:t>&amp;</a:t>
            </a:r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 ข้อจำกัด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DA00-A69C-4D53-B959-EE5817BD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2564"/>
            <a:ext cx="10058400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400" dirty="0">
                <a:latin typeface="FC Magic" panose="020B0500040200020003" pitchFamily="34" charset="-34"/>
                <a:cs typeface="FC Magic" panose="020B0500040200020003" pitchFamily="34" charset="-34"/>
              </a:rPr>
              <a:t>ข้อจำกัด</a:t>
            </a:r>
          </a:p>
          <a:p>
            <a:pPr marL="0" indent="0">
              <a:buNone/>
            </a:pPr>
            <a:endParaRPr lang="th-TH" sz="2400" dirty="0">
              <a:latin typeface="FC Magic" panose="020B0500040200020003" pitchFamily="34" charset="-34"/>
              <a:cs typeface="FC Magic" panose="020B0500040200020003" pitchFamily="34" charset="-34"/>
            </a:endParaRPr>
          </a:p>
          <a:p>
            <a:pPr marL="201168" lvl="1" indent="0">
              <a:lnSpc>
                <a:spcPct val="150000"/>
              </a:lnSpc>
              <a:buNone/>
            </a:pPr>
            <a:r>
              <a:rPr lang="th-TH" sz="2200" dirty="0">
                <a:latin typeface="FC Magic" panose="020B0500040200020003" pitchFamily="34" charset="-34"/>
                <a:cs typeface="FC Magic" panose="020B0500040200020003" pitchFamily="34" charset="-34"/>
              </a:rPr>
              <a:t>	</a:t>
            </a: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- เป็นงานที่เกี่ยวกับสถานการณ์เฉพาะ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ความแม่นตรงเชื่อถือได้ของเทคนิคการเก็บรวบรวมยากจะทดสอบ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ต้องมีปฏิสัมพันธ์ระหว่างนักวิจัยและประชากรที่ศึกษา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th-TH" sz="2000" dirty="0">
                <a:latin typeface="FC Magic" panose="020B0500040200020003" pitchFamily="34" charset="-34"/>
                <a:cs typeface="FC Magic" panose="020B0500040200020003" pitchFamily="34" charset="-34"/>
              </a:rPr>
              <a:t>	- ไม่มีโครงสร้างการเก็บข้อมูลที่แน่นอน จึงยากต่อการนำไปใช้ซ้ำ</a:t>
            </a:r>
            <a:endParaRPr lang="en-US" sz="22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89669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purl.org/dc/dcmitype/"/>
    <ds:schemaRef ds:uri="http://www.w3.org/XML/1998/namespace"/>
    <ds:schemaRef ds:uri="16c05727-aa75-4e4a-9b5f-8a80a1165891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{59E9DFA3-4066-437C-BE69-060804E6FF0A}tf11429527_win32</Template>
  <TotalTime>104</TotalTime>
  <Words>362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Franklin Gothic Book</vt:lpstr>
      <vt:lpstr>FC Magic</vt:lpstr>
      <vt:lpstr>Calibri</vt:lpstr>
      <vt:lpstr>Wingdings</vt:lpstr>
      <vt:lpstr>Bookman Old Style</vt:lpstr>
      <vt:lpstr>1_RetrospectVTI</vt:lpstr>
      <vt:lpstr>การวิจัยเชิงคุณภาพ</vt:lpstr>
      <vt:lpstr>การวิจัยเชิงคุณภาพ</vt:lpstr>
      <vt:lpstr>การออกแบบการวิจัยเชิงคุณภาพ</vt:lpstr>
      <vt:lpstr>1. การออกแบบการวิจัยเชิงคุณภาพ</vt:lpstr>
      <vt:lpstr>การตรวจสอบข้อมูล</vt:lpstr>
      <vt:lpstr>จรรยาบรรณของนักวิจัยเชิงคุณภาพ</vt:lpstr>
      <vt:lpstr>ข้อดี &amp; ข้อจำกัด</vt:lpstr>
      <vt:lpstr>ข้อดี &amp; ข้อจำกัด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ระเบียบวิธีวิจัยทางรัฐศาสตร์เบื้องต้น</dc:title>
  <dc:creator>USER</dc:creator>
  <cp:lastModifiedBy>Kunthida Unjit</cp:lastModifiedBy>
  <cp:revision>7</cp:revision>
  <dcterms:created xsi:type="dcterms:W3CDTF">2021-08-05T08:14:10Z</dcterms:created>
  <dcterms:modified xsi:type="dcterms:W3CDTF">2024-08-08T03:55:12Z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