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343" r:id="rId6"/>
    <p:sldId id="344" r:id="rId7"/>
    <p:sldId id="330" r:id="rId8"/>
    <p:sldId id="305" r:id="rId9"/>
    <p:sldId id="336" r:id="rId10"/>
    <p:sldId id="345" r:id="rId11"/>
    <p:sldId id="346" r:id="rId12"/>
    <p:sldId id="347" r:id="rId13"/>
    <p:sldId id="349" r:id="rId14"/>
    <p:sldId id="350" r:id="rId15"/>
    <p:sldId id="351" r:id="rId16"/>
    <p:sldId id="352" r:id="rId17"/>
    <p:sldId id="353" r:id="rId18"/>
    <p:sldId id="354" r:id="rId19"/>
  </p:sldIdLst>
  <p:sldSz cx="12192000" cy="6858000"/>
  <p:notesSz cx="6858000" cy="9144000"/>
  <p:embeddedFontLst>
    <p:embeddedFont>
      <p:font typeface="Avenir Next LT Pro" panose="020B0504020202020204" pitchFamily="3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C Magic" panose="020B0500040200020003" pitchFamily="34" charset="-34"/>
      <p:italic r:id="rId29"/>
    </p:embeddedFont>
    <p:embeddedFont>
      <p:font typeface="iannnnn-DUCK" panose="02000503000000000000" pitchFamily="2" charset="-34"/>
      <p:regular r:id="rId30"/>
      <p:bold r:id="rId31"/>
    </p:embeddedFont>
    <p:embeddedFont>
      <p:font typeface="Sabon Next LT" panose="02000500000000000000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3725" autoAdjust="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8/8/2024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2965"/>
            <a:ext cx="9144000" cy="1865058"/>
          </a:xfrm>
        </p:spPr>
        <p:txBody>
          <a:bodyPr anchor="b" anchorCtr="0">
            <a:normAutofit/>
          </a:bodyPr>
          <a:lstStyle/>
          <a:p>
            <a:r>
              <a:rPr lang="th-TH" sz="9600" dirty="0">
                <a:latin typeface="FC Magic" panose="020B0500040200020003" pitchFamily="34" charset="-34"/>
                <a:cs typeface="FC Magic" panose="020B0500040200020003" pitchFamily="34" charset="-34"/>
              </a:rPr>
              <a:t>วิจัยเชิงปริมาณ</a:t>
            </a:r>
            <a:endParaRPr lang="en-US" sz="96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4597166"/>
            <a:ext cx="9144000" cy="1454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3600" dirty="0">
                <a:latin typeface="FC Magic" panose="020B0500040200020003" pitchFamily="34" charset="-34"/>
                <a:cs typeface="FC Magic" panose="020B0500040200020003" pitchFamily="34" charset="-34"/>
              </a:rPr>
              <a:t>รองศาสตราจารย์ ดร.วิจิตรา ศรีสอน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FC Magic" panose="020B0500040200020003" pitchFamily="34" charset="-34"/>
                <a:cs typeface="FC Magic" panose="020B0500040200020003" pitchFamily="34" charset="-34"/>
              </a:rPr>
              <a:t>E-MAIL: WJITTRA.SR@HOTMAIL.COM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12877"/>
            <a:ext cx="10108734" cy="957218"/>
          </a:xfrm>
        </p:spPr>
        <p:txBody>
          <a:bodyPr>
            <a:normAutofit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2. การใช้เครื่องมือที่มีคุณภาพ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608975"/>
            <a:ext cx="10478550" cy="3439487"/>
          </a:xfrm>
        </p:spPr>
        <p:txBody>
          <a:bodyPr>
            <a:norm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 เครื่องมือที่ใช้ในการวัดผลนั้นงานวิจัยที่ต้องดำเนินการกับคนหมู่มากเช่นนี้ จำเป็นต้องอาศัยแบบทดสอบ แบบสอบถาม หรือแบบวัดบุคลิกภาพ ช่วยในการรวบรวมข้อมูล ดังนั้นคุณภาพของเครื่องมือในแง่ของค่าสัมประสิทธิ์ความเชื่อมั่น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reliability coefficient)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และความถูกต้องในการวัดจะทำให้นักวิจัยในเชิงปริมาณได้ทราบถึงความคลาดเคลื่อนในการวัดผล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error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of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measurement)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และทำให้ทราบว่าเครื่องมือเหล่านั้นได้วัดในมิติที่ต้องการศึกษาอย่างถูกต้องหรือไม่? </a:t>
            </a:r>
          </a:p>
        </p:txBody>
      </p:sp>
    </p:spTree>
    <p:extLst>
      <p:ext uri="{BB962C8B-B14F-4D97-AF65-F5344CB8AC3E}">
        <p14:creationId xmlns:p14="http://schemas.microsoft.com/office/powerpoint/2010/main" val="37656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09538"/>
            <a:ext cx="10108734" cy="1460557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3. การเลือกรูปแบบการวิจัยที่สมเหตุสมผลกับกระบวนการทดลอง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725" y="2349788"/>
            <a:ext cx="10478550" cy="3439487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รูปแบบการวิจัย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research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design)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ซึ่งนักวิจัยคัดเลือกมาเพื่อใช้ควบคุมความแปรปรวนของตัวแปร ในอัน</a:t>
            </a:r>
            <a:r>
              <a:rPr lang="th-TH" dirty="0" err="1">
                <a:latin typeface="iannnnn-DUCK" panose="02000503000000000000" pitchFamily="2" charset="-34"/>
                <a:cs typeface="iannnnn-DUCK" panose="02000503000000000000" pitchFamily="2" charset="-34"/>
              </a:rPr>
              <a:t>ที่จะ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บ่งชี้ว่าตัวแปรต้นมีผลกระทบต่อตัวแปรตามอย่างแท้จริงหรือไม่ ในกระบวนการทดลองก็เป็นปัจจัยพื้นฐานสำหรับนักวิจัยเชิงปริมาณในการให้คำตอบเกี่ยวกับความเที่ยงตรงตาม สภาพภายใน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internal validity)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ของการวิจัย และความเกี่ยวเนื่องของปัจจัยทั้ง 3 ประการในกระบวนการทดลอง ก็จะส่งผลกระทบต่อความเที่ยงตรงตามสภาพภายนอก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external validity)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ของการวิจัย ซึ่งสำหรับงานวิจัยเชิงปริมาณแล้ว สิ่งนี้ก็หมายความว่า ผลที่ได้จากการทดลองนั้น ๆ เป็นจริงเมื่อมีการดำเนินงานทดลองเช่นเดียวกันกับบุคคลอื่น ๆ ซึ่งมาจากกลุ่มประชากรเดียวกัน </a:t>
            </a:r>
          </a:p>
          <a:p>
            <a:pPr algn="thaiDist"/>
            <a:endParaRPr lang="th-TH" dirty="0">
              <a:latin typeface="iannnnn-DUCK" panose="02000503000000000000" pitchFamily="2" charset="-34"/>
              <a:cs typeface="iannnnn-DUCK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624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725" y="1417740"/>
            <a:ext cx="10478550" cy="4371536"/>
          </a:xfrm>
        </p:spPr>
        <p:txBody>
          <a:bodyPr>
            <a:norm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การประมาณค่า อาศัยกฎของความน่าจะเป็น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The laws of probability)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เป็นพื้นฐานในการคำนวณ รวมทั้งมีระดับนัยสำคัญ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the significant level)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ซึ่งจะบอกให้ทราบว่าผลที่ได้จากการศึกษานั้น ๆ จะเกิดขึ้นโดยบังเอิญกี่ครั้งใน 100 ครั้ง เข้ามาเกี่ยวข้องด้วย จึงทำให้ผลที่ได้จากการวิเคราะห์ในลักษณะดังกล่าว มิใช่ข้อเท็จจริงที่สมบูรณ์หรือความรู้ที่สมบูรณ์ แต่จะใช้โอกาสของความน่าจะเป็น และความคลาดเคลื่อนเข้ามาร่วมอธิบายความหมายของผลการวิเคราะห์นั้น ๆ ด้วย </a:t>
            </a:r>
          </a:p>
          <a:p>
            <a:pPr algn="thaiDist"/>
            <a:endParaRPr lang="th-TH" dirty="0">
              <a:latin typeface="iannnnn-DUCK" panose="02000503000000000000" pitchFamily="2" charset="-34"/>
              <a:cs typeface="iannnnn-DUCK" panose="020005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385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725" y="1417740"/>
            <a:ext cx="10478550" cy="4371536"/>
          </a:xfrm>
        </p:spPr>
        <p:txBody>
          <a:bodyPr>
            <a:norm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การดำเนินงานวิจัยเชิงปริมาณนั้น มิได้มีเป้าหมายเพื่อแสวงหาความรู้ที่สมบูรณ์ แต่มุ่งหวังที่จะแสวงหาทฤษฎีซึ่งสามารถอธิบาย และทำนายปรากฏการณ์ได้อย่างน่าเชื่อถือ ทฤษฎีที่มีความชัดแจ้ง สามารถทดสอบได้ และทฤษฎีที่ยั่วยุให้นักวิจัยแสวงหาความรู้เพิ่มเติมต่อไปภายหน้า ผลที่ได้จากงานวิจัยประเภทนี้แม้ว่าจะแสดงให้ประจักษ์ในลักษณะที่เป็นภาพนิ่ง ในภาคตัดขวางของเวลาก็ตาม แต่ประโยชน์ที่สำคัญก็คือ ความแม่นยำของผลการวิจัยทางด้านพฤติกรรมศาสตร์ ซึ่งสิ่งนี้ยังคงมีความจำเป็นและสำคัญอย่างยิ่งสำหรับนักการศึกษา ซึ่งมีหน้าที่ที่จะต้องสร้างเครื่องมือเพื่อวัดสมรรถภาพของบุคคลและพัฒนาสื่อการเรียนการสอน เพื่อยังประโยชน์แก่ผู้เรียนในแต่ละระดับ </a:t>
            </a:r>
          </a:p>
        </p:txBody>
      </p:sp>
    </p:spTree>
    <p:extLst>
      <p:ext uri="{BB962C8B-B14F-4D97-AF65-F5344CB8AC3E}">
        <p14:creationId xmlns:p14="http://schemas.microsoft.com/office/powerpoint/2010/main" val="350053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BCF76E-D721-46E1-82F5-BD7B52B1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11535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ประโยชน์ของการวิจัยเชิงปริมาณในวงการศึกษา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BD6559-2B49-48D0-BF0C-433B7EA3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560352"/>
            <a:ext cx="10914077" cy="4616611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ทำให้นักการศึกษาทราบสภาพความเป็นไปและปัญหาในการจัดการศึกษาระดับมหภาค และได้ใช้ข้อเท็จจริงที่ได้จากการวิจัยประเภทนี้เป็นพื้นฐานในการตัดสินใจ เพื่อปรับปรุงการดำเนินงาน ให้เป็นไปอย่างมีประสิทธิภาพ และประสิทธิผลตามเป้าหมายที่กำหนดไว้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ทำให้นักการศึกษาเข้าใจปรากฏการณ์ที่เกิดขึ้นในวงการ และเข้าใจพฤติกรรมของบุคคลโดยเฉพาะนักเรียนดีขึ้น งานวิจัยประเภทนี้สามารถตอบคำถามที่เรามักจะถามกันเสมอๆ ว่า "ทำไมถึงเป็นอย่างนั้น ?" ได้อย่างชัดเจน ลักษณะการดำเนินงานเพื่อตอบคำถามข้างต้นก็มีทั้งการศึกษาเชิงเปรียบเทียบ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comparative study)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เกี่ยวกับพฤติกรรมของบุคคลที่มีคุณลักษณะประจำตัวแตกต่างกัน </a:t>
            </a:r>
          </a:p>
          <a:p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9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BCF76E-D721-46E1-82F5-BD7B52B1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11535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ประโยชน์ของการวิจัยเชิงปริมาณในวงการศึกษา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BD6559-2B49-48D0-BF0C-433B7EA3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560352"/>
            <a:ext cx="10914077" cy="4616611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ทำให้นักการศึกษาทราบความสัมพันธ์เชิง เหตุ-ผล ระหว่างสิ่งเร้าและพฤติกรรมตอบสนองของนักเรียน ซึ่งสิ่งนี้ก็ยังประโยชน์ต่อการเรียนการสอนในชั้นเรียน และการปรับตัวของบุคคล การวิจัยเชิงทดลองเพื่อพัฒนาหลักสูตร หรือเพื่อพัฒนาสื่อการสอนก็ได้ช่วยให้ผู้ที่เป็นครูได้พัฒนาการเรียนการสอนให้มีประสิทธิภาพ และสอดคล้องกับบริบทของสังคมที่เปลี่ยนแปลงไปอย่างรวดเร็ว ในส่วนของการวิจัยเชิงทดลองเพื่อพัฒนาเครื่องมือวัดผลด้านพุทธิพิสัย จิตพิสัยและทักษะพิสัยนั้นก็นับว่าได้ช่วยบุคลากรในวงการศึกษา ให้สามารถจำแนกบุคคลได้สอดคล้องตามเกณฑ์ที่ต้องการได้อย่างเป็นระบบ และมีขอบเขตของความแม่นยำเป็นพื้นฐานช่วยในการตัดสินใจ </a:t>
            </a:r>
          </a:p>
          <a:p>
            <a:pPr algn="thaiDist"/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020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BCF76E-D721-46E1-82F5-BD7B52B1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11535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การวิจัยเชิงปริมาณ (</a:t>
            </a:r>
            <a:r>
              <a:rPr lang="en-US" dirty="0">
                <a:latin typeface="FC Magic" panose="020B0500040200020003" pitchFamily="34" charset="-34"/>
                <a:cs typeface="FC Magic" panose="020B0500040200020003" pitchFamily="34" charset="-34"/>
              </a:rPr>
              <a:t>Quantitative Research)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BD6559-2B49-48D0-BF0C-433B7EA3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560352"/>
            <a:ext cx="11341915" cy="4616611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เป็นการแสวงหาความรู้เชิงประจักษ์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มีจุดมุ่งหมายเพื่อบรรยายลักษณะ ทำนายความสัมพันธ์ หรืออธิบายความสัมพันธ์เชิงเหตุ-ผลของปรากฏการณ์ที่ทำการศึกษา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มีทฤษฎีหรือกรอบแนวคิดเป็นแนวทางในการดำเนินงานอย่างชัดแจ้ง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มีการกำหนดมิติของปรากฏการณ์ รวมทั้งกลุ่มเป้าหมายที่ต้องการศึกษาอย่างเป็นระบบ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อาศัยวิธีการทางวิทยาศาสตร์ การวัดผลและการวิเคราะห์เชิงสถิติเป็นเครื่องมือเพื่อนำไปสู่ความแม่นยำของผลการวิจัย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เน้นการใช้ตัวเลขเป็นหลักฐานสนับสนุนข้อค้นพบและข้อสรุปต่าง ๆ </a:t>
            </a:r>
          </a:p>
          <a:p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0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BCF76E-D721-46E1-82F5-BD7B52B1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11535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การวิจัยเชิงปริมาณ (</a:t>
            </a:r>
            <a:r>
              <a:rPr lang="en-US" dirty="0">
                <a:latin typeface="FC Magic" panose="020B0500040200020003" pitchFamily="34" charset="-34"/>
                <a:cs typeface="FC Magic" panose="020B0500040200020003" pitchFamily="34" charset="-34"/>
              </a:rPr>
              <a:t>Quantitative Research)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BD6559-2B49-48D0-BF0C-433B7EA3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560352"/>
            <a:ext cx="11341915" cy="4616611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เป็นการประมาณค่าซึ่งมีระดับของความคลาดเคลื่อนเข้ามาเกี่ยวข้อง และอาศัยกฎของความน่าจะเป็นในการอธิบายความ  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การดำเนินงานวิจัยเชิงปริมาณ มีรากฐานมาจากความเชื่อในแนวคิดที่ว่า การแสวงหาความรู้ โดยวิธีการทางวิทยาศาสตร์ คือ การสังเกตได้ การสัมผัสได้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การควบคุมองค์ประกอบที่ไม่เกี่ยวข้องออกไปจากการศึกษา </a:t>
            </a:r>
          </a:p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การแปลงคุณสมบัติของสิ่งที่ทำการศึกษาออกมาเป็นตัวเลขอย่างเป็นระบบ และเป็นปรนัย เพื่อนำไปคำนวณหาความแม่นยำในการตอบคำถามนั้น ทำให้ได้ความรู้ ซึ่งเป็นที่น่าเชื่อถือ ปลอดจากอคติและค่านิยมของสังคม </a:t>
            </a:r>
          </a:p>
          <a:p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6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79" y="404639"/>
            <a:ext cx="7623244" cy="1332276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FC Magic" panose="020B0500040200020003" pitchFamily="34" charset="-34"/>
                <a:cs typeface="FC Magic" panose="020B0500040200020003" pitchFamily="34" charset="-34"/>
              </a:rPr>
              <a:t>ลักษณะสำคัญของการวิจัยเชิงปริมาณ </a:t>
            </a:r>
            <a:endParaRPr lang="en-US" sz="4400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58" y="1736915"/>
            <a:ext cx="6731342" cy="44122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32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การกำหนดหัวข้อปัญหา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32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การสร้างสมมติฐาน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32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การใช้เหตุผลเชิงอนุมานเพื่อนำไปสู่นัยเชิงปฏิบัติของสมมติฐานที่ตั้งไว้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32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การรวบรวมและวิเคราะห์ข้อมูล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32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การยืนยันหรือการไม่ยอมรับสมมติฐานที่ตั้งไว้ </a:t>
            </a:r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Picture Placeholder 9" descr="Image of colo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Picture Placeholder 11" descr="Photo of hands with a reflection of colo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6" y="1131641"/>
            <a:ext cx="10066601" cy="957218"/>
          </a:xfrm>
        </p:spPr>
        <p:txBody>
          <a:bodyPr/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การตั้งปัญหาในการวิจัยเชิงปริมาณ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88859"/>
            <a:ext cx="10506324" cy="396269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จะมีทฤษฎีเป็นแนวทางในการดำเนินงานอย่างแจ่มชัด ตัวอย่างเช่น ในสาขาวิชาการวัดและประเมินผลการศึกษาก็มีทฤษฎีการทดสอบแบบคลาสสิค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The Classical Test Theory)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ทฤษฎีคุณลักษณะแฝง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The Latent Trait Theory)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หรือทฤษฎีการตอบสนองข้อสอบ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The Item Response Theory) 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เป็นต้น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ในกรณีที่แนวคิดของการดำเนินงานยังไม่ถึงขั้นที่เป็นทฤษฎี ผู้วิจัยก็จะมีกรอบแนวคิดเกี่ยวกับของปรากฏการณ์อย่างแน่ชัด รวมทั้งให้นิยามเชิงปฏิบัติที่จะนำไปสู่การวัดผล และการรวบรวมข้อมูล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4" y="276837"/>
            <a:ext cx="6661530" cy="1792978"/>
          </a:xfrm>
        </p:spPr>
        <p:txBody>
          <a:bodyPr>
            <a:normAutofit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การกำหนดปรากฏการณ์ หรือตัวแปรที่ทำการศึกษา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4" y="2147581"/>
            <a:ext cx="6871254" cy="4345498"/>
          </a:xfrm>
        </p:spPr>
        <p:txBody>
          <a:bodyPr>
            <a:no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นักวิจัยเชิงปริมาณต้องการศึกษาในรายละเอียด และค้นหาความสัมพันธ์ระหว่างตัวแปรเหล่านั้นอย่างลึกซึ้ง ในภาคตัดขวางของช่วงเวลาใดเวลาหนึ่ง จึงมีการกำหนดจำนวนมิติของปรากฏการณ์ หรือตัวแปรที่ทำการศึกษาเป็นจำนวนจำกัด รวมทั้งมีการควบคุมตัวแปรที่ไม่ได้เกี่ยวข้องไว้ด้วย โดยมีข้อตกลงเบื้องต้นที่กำหนดว่า องค์ประกอบอื่น ๆ ที่นอกเหนือจากการศึกษาวิจัยนั้นเท่าเทียมกัน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ceteris paribus) </a:t>
            </a:r>
            <a:endParaRPr lang="th-TH" dirty="0">
              <a:latin typeface="iannnnn-DUCK" panose="02000503000000000000" pitchFamily="2" charset="-34"/>
              <a:cs typeface="iannnnn-DUCK" panose="02000503000000000000" pitchFamily="2" charset="-34"/>
            </a:endParaRPr>
          </a:p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ซึ่งในสถานการณ์เช่นนี้ บริบทของการดำเนินงานจะจำกัดแวดวง และมุ่งความสนใจเฉพาะปรากฏการณ์ หรือตัวแปรที่ได้กำหนดไว้ในสมมติฐานการวิจัย เพื่อที่นักวิจัยจะได้บ่งชี้และกำหนดความสัมพันธ์นั้นได้อย่างชัดเจน และแม่นยำ </a:t>
            </a:r>
          </a:p>
          <a:p>
            <a:pPr algn="thaiDist"/>
            <a:endParaRPr lang="en-US" dirty="0">
              <a:latin typeface="iannnnn-DUCK" panose="02000503000000000000" pitchFamily="2" charset="-34"/>
              <a:cs typeface="iannnnn-DUCK" panose="02000503000000000000" pitchFamily="2" charset="-34"/>
            </a:endParaRPr>
          </a:p>
        </p:txBody>
      </p:sp>
      <p:pic>
        <p:nvPicPr>
          <p:cNvPr id="7" name="Picture Placeholder 6" descr="Photo of artist  with a paint brush brushing on orange paint on a palette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Picture Placeholder 8" descr="Photo of an artist opening up a tube of paint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24" y="276837"/>
            <a:ext cx="6661530" cy="1792978"/>
          </a:xfrm>
        </p:spPr>
        <p:txBody>
          <a:bodyPr>
            <a:normAutofit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การกำหนดปรากฏการณ์ หรือตัวแปรที่ทำการศึกษา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4" y="2147581"/>
            <a:ext cx="6661530" cy="4345498"/>
          </a:xfrm>
        </p:spPr>
        <p:txBody>
          <a:bodyPr>
            <a:no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นอกเหนือจากข้อตกลงเบื้องต้นเกี่ยวกับการควบคุมตัวแปรแล้ว ก็ยังมีข้อตกลงเบื้องต้น ที่นักวิจัยเชิงปริมาณต้องตระหนักเกี่ยวกับคุณลักษณะของตัวแปรที่ทำการศึกษาอีกด้วย นั่นคือ ความสัมพันธ์ระหว่างตัวแปรที่ทำการวิจัยจะต้องเป็นไปในเชิงเส้นตรง และแบบจำลองของการวัดปริมาณจะต้องเป็นแบบจำลองเชิงบวก (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additive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</a:t>
            </a:r>
            <a:r>
              <a:rPr lang="en-US" dirty="0">
                <a:latin typeface="iannnnn-DUCK" panose="02000503000000000000" pitchFamily="2" charset="-34"/>
                <a:cs typeface="iannnnn-DUCK" panose="02000503000000000000" pitchFamily="2" charset="-34"/>
              </a:rPr>
              <a:t>model)</a:t>
            </a:r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 ซึ่งก็หมายความว่าปริมาณของตัวแปรต้น ส่งผลกระทบต่อตัวแปรตามในลักษณะที่นำมาบวกกันได้ในเชิงคณิตศาสตร์ </a:t>
            </a:r>
          </a:p>
          <a:p>
            <a:pPr algn="thaiDist"/>
            <a:endParaRPr lang="en-US" dirty="0">
              <a:latin typeface="iannnnn-DUCK" panose="02000503000000000000" pitchFamily="2" charset="-34"/>
              <a:cs typeface="iannnnn-DUCK" panose="02000503000000000000" pitchFamily="2" charset="-34"/>
            </a:endParaRPr>
          </a:p>
        </p:txBody>
      </p:sp>
      <p:pic>
        <p:nvPicPr>
          <p:cNvPr id="7" name="Picture Placeholder 6" descr="Photo of artist  with a paint brush brushing on orange paint on a palette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Picture Placeholder 8" descr="Photo of an artist opening up a tube of paint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</p:spTree>
    <p:extLst>
      <p:ext uri="{BB962C8B-B14F-4D97-AF65-F5344CB8AC3E}">
        <p14:creationId xmlns:p14="http://schemas.microsoft.com/office/powerpoint/2010/main" val="291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916" y="1234289"/>
            <a:ext cx="11064891" cy="957218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นักวิจัยเชิงปริมาณจะให้ความสำคัญต่อปัจจัย 3 ประการ 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443293"/>
            <a:ext cx="10506324" cy="3180418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</a:t>
            </a:r>
            <a:r>
              <a:rPr lang="th-TH" sz="4600" dirty="0">
                <a:latin typeface="iannnnn-DUCK" panose="02000503000000000000" pitchFamily="2" charset="-34"/>
                <a:cs typeface="iannnnn-DUCK" panose="02000503000000000000" pitchFamily="2" charset="-34"/>
              </a:rPr>
              <a:t>1. การเลือกกลุ่มตัวอย่าง </a:t>
            </a:r>
          </a:p>
          <a:p>
            <a:r>
              <a:rPr lang="th-TH" sz="4600" dirty="0">
                <a:latin typeface="iannnnn-DUCK" panose="02000503000000000000" pitchFamily="2" charset="-34"/>
                <a:cs typeface="iannnnn-DUCK" panose="02000503000000000000" pitchFamily="2" charset="-34"/>
              </a:rPr>
              <a:t>	2. การใช้เครื่องมือที่มีคุณภาพ </a:t>
            </a:r>
          </a:p>
          <a:p>
            <a:r>
              <a:rPr lang="th-TH" sz="4600" dirty="0">
                <a:latin typeface="iannnnn-DUCK" panose="02000503000000000000" pitchFamily="2" charset="-34"/>
                <a:cs typeface="iannnnn-DUCK" panose="02000503000000000000" pitchFamily="2" charset="-34"/>
              </a:rPr>
              <a:t>	3. การเลือกรูปแบบการวิจัยที่สมเหตุสมผลกับกระบวนการทดลอง </a:t>
            </a:r>
          </a:p>
        </p:txBody>
      </p:sp>
    </p:spTree>
    <p:extLst>
      <p:ext uri="{BB962C8B-B14F-4D97-AF65-F5344CB8AC3E}">
        <p14:creationId xmlns:p14="http://schemas.microsoft.com/office/powerpoint/2010/main" val="404027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12877"/>
            <a:ext cx="10108734" cy="957218"/>
          </a:xfrm>
        </p:spPr>
        <p:txBody>
          <a:bodyPr>
            <a:normAutofit/>
          </a:bodyPr>
          <a:lstStyle/>
          <a:p>
            <a:r>
              <a:rPr lang="th-TH" dirty="0">
                <a:latin typeface="FC Magic" panose="020B0500040200020003" pitchFamily="34" charset="-34"/>
                <a:cs typeface="FC Magic" panose="020B0500040200020003" pitchFamily="34" charset="-34"/>
              </a:rPr>
              <a:t>1. การเลือกกลุ่มตัวอย่าง</a:t>
            </a:r>
            <a:endParaRPr lang="en-US" dirty="0">
              <a:latin typeface="FC Magic" panose="020B0500040200020003" pitchFamily="34" charset="-34"/>
              <a:cs typeface="FC Magic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608975"/>
            <a:ext cx="10478550" cy="3439487"/>
          </a:xfrm>
        </p:spPr>
        <p:txBody>
          <a:bodyPr>
            <a:normAutofit/>
          </a:bodyPr>
          <a:lstStyle/>
          <a:p>
            <a:pPr algn="thaiDist"/>
            <a:r>
              <a:rPr lang="th-TH" dirty="0">
                <a:latin typeface="iannnnn-DUCK" panose="02000503000000000000" pitchFamily="2" charset="-34"/>
                <a:cs typeface="iannnnn-DUCK" panose="02000503000000000000" pitchFamily="2" charset="-34"/>
              </a:rPr>
              <a:t>	</a:t>
            </a:r>
            <a:r>
              <a:rPr lang="th-TH" sz="3600" dirty="0">
                <a:latin typeface="iannnnn-DUCK" panose="02000503000000000000" pitchFamily="2" charset="-34"/>
                <a:cs typeface="iannnnn-DUCK" panose="02000503000000000000" pitchFamily="2" charset="-34"/>
              </a:rPr>
              <a:t>การเลือกกลุ่มตัวอย่างนั้นก็จะอาศัยทฤษฎีการเลือกกลุ่มตัวอย่าง (</a:t>
            </a:r>
            <a:r>
              <a:rPr lang="en-US" sz="3600" dirty="0">
                <a:latin typeface="iannnnn-DUCK" panose="02000503000000000000" pitchFamily="2" charset="-34"/>
                <a:cs typeface="iannnnn-DUCK" panose="02000503000000000000" pitchFamily="2" charset="-34"/>
              </a:rPr>
              <a:t>sampling theory)</a:t>
            </a:r>
            <a:r>
              <a:rPr lang="th-TH" sz="3600" dirty="0">
                <a:latin typeface="iannnnn-DUCK" panose="02000503000000000000" pitchFamily="2" charset="-34"/>
                <a:cs typeface="iannnnn-DUCK" panose="02000503000000000000" pitchFamily="2" charset="-34"/>
              </a:rPr>
              <a:t> เป็นแนวทางในการคัดเลือกเพื่อให้เป็นตัวแทนของกลุ่มเป้าหมาย โดยมีความคลาดเคลื่อนในการเลือกตัวอย่าง (</a:t>
            </a:r>
            <a:r>
              <a:rPr lang="en-US" sz="3600" dirty="0">
                <a:latin typeface="iannnnn-DUCK" panose="02000503000000000000" pitchFamily="2" charset="-34"/>
                <a:cs typeface="iannnnn-DUCK" panose="02000503000000000000" pitchFamily="2" charset="-34"/>
              </a:rPr>
              <a:t>sampling error) </a:t>
            </a:r>
            <a:r>
              <a:rPr lang="th-TH" sz="3600" dirty="0">
                <a:latin typeface="iannnnn-DUCK" panose="02000503000000000000" pitchFamily="2" charset="-34"/>
                <a:cs typeface="iannnnn-DUCK" panose="02000503000000000000" pitchFamily="2" charset="-34"/>
              </a:rPr>
              <a:t>น้อยที่สุด	</a:t>
            </a:r>
          </a:p>
        </p:txBody>
      </p:sp>
    </p:spTree>
    <p:extLst>
      <p:ext uri="{BB962C8B-B14F-4D97-AF65-F5344CB8AC3E}">
        <p14:creationId xmlns:p14="http://schemas.microsoft.com/office/powerpoint/2010/main" val="385814183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107</TotalTime>
  <Words>1404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Avenir Next LT Pro</vt:lpstr>
      <vt:lpstr>Calibri</vt:lpstr>
      <vt:lpstr>FC Magic</vt:lpstr>
      <vt:lpstr>Sabon Next LT</vt:lpstr>
      <vt:lpstr>Wingdings</vt:lpstr>
      <vt:lpstr>Arial</vt:lpstr>
      <vt:lpstr>iannnnn-DUCK</vt:lpstr>
      <vt:lpstr>LuminousVTI</vt:lpstr>
      <vt:lpstr>วิจัยเชิงปริมาณ</vt:lpstr>
      <vt:lpstr>การวิจัยเชิงปริมาณ (Quantitative Research) </vt:lpstr>
      <vt:lpstr>การวิจัยเชิงปริมาณ (Quantitative Research) </vt:lpstr>
      <vt:lpstr>ลักษณะสำคัญของการวิจัยเชิงปริมาณ </vt:lpstr>
      <vt:lpstr>การตั้งปัญหาในการวิจัยเชิงปริมาณ </vt:lpstr>
      <vt:lpstr>การกำหนดปรากฏการณ์ หรือตัวแปรที่ทำการศึกษา </vt:lpstr>
      <vt:lpstr>การกำหนดปรากฏการณ์ หรือตัวแปรที่ทำการศึกษา </vt:lpstr>
      <vt:lpstr>นักวิจัยเชิงปริมาณจะให้ความสำคัญต่อปัจจัย 3 ประการ </vt:lpstr>
      <vt:lpstr>1. การเลือกกลุ่มตัวอย่าง</vt:lpstr>
      <vt:lpstr>2. การใช้เครื่องมือที่มีคุณภาพ </vt:lpstr>
      <vt:lpstr>3. การเลือกรูปแบบการวิจัยที่สมเหตุสมผลกับกระบวนการทดลอง </vt:lpstr>
      <vt:lpstr>PowerPoint Presentation</vt:lpstr>
      <vt:lpstr>PowerPoint Presentation</vt:lpstr>
      <vt:lpstr>ประโยชน์ของการวิจัยเชิงปริมาณในวงการศึกษา </vt:lpstr>
      <vt:lpstr>ประโยชน์ของการวิจัยเชิงปริมาณในวงการศึกษา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วิจัยเชิงปริมาณ</dc:title>
  <dc:creator>Kunthida Unjit</dc:creator>
  <cp:lastModifiedBy>Kunthida Unjit</cp:lastModifiedBy>
  <cp:revision>3</cp:revision>
  <dcterms:created xsi:type="dcterms:W3CDTF">2022-08-18T08:17:55Z</dcterms:created>
  <dcterms:modified xsi:type="dcterms:W3CDTF">2024-08-08T03:55:00Z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