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 varScale="1">
        <p:scale>
          <a:sx n="64" d="100"/>
          <a:sy n="64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56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866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8047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24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59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85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692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90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6852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541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046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722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598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651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413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192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329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73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1CF165-8708-4B3D-A510-150C9EE7B449}" type="datetimeFigureOut">
              <a:rPr lang="th-TH" smtClean="0"/>
              <a:t>21/03/69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90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1524" y="764704"/>
            <a:ext cx="9001000" cy="2624336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effectLst/>
                <a:latin typeface="Angsana New"/>
                <a:ea typeface="SimSun"/>
                <a:cs typeface="TH SarabunPSK"/>
              </a:rPr>
              <a:t>ความรู้เบื้องต้นเกี่ยวกับการสัมมนา</a:t>
            </a:r>
            <a:r>
              <a:rPr lang="en-US" sz="7200" b="1" dirty="0" smtClean="0">
                <a:effectLst/>
                <a:latin typeface="Angsana New"/>
                <a:ea typeface="SimSun"/>
              </a:rPr>
              <a:t/>
            </a:r>
            <a:br>
              <a:rPr lang="en-US" sz="7200" b="1" dirty="0" smtClean="0">
                <a:effectLst/>
                <a:latin typeface="Angsana New"/>
                <a:ea typeface="SimSun"/>
              </a:rPr>
            </a:br>
            <a:endParaRPr lang="th-TH" sz="7200" b="1" dirty="0"/>
          </a:p>
        </p:txBody>
      </p:sp>
    </p:spTree>
    <p:extLst>
      <p:ext uri="{BB962C8B-B14F-4D97-AF65-F5344CB8AC3E}">
        <p14:creationId xmlns:p14="http://schemas.microsoft.com/office/powerpoint/2010/main" val="3834122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th-TH" dirty="0">
                <a:solidFill>
                  <a:schemeClr val="bg1"/>
                </a:solidFill>
              </a:rPr>
              <a:t>ด้านบุคลากร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2.1</a:t>
            </a:r>
            <a:r>
              <a:rPr lang="th-TH" dirty="0">
                <a:solidFill>
                  <a:schemeClr val="bg1"/>
                </a:solidFill>
              </a:rPr>
              <a:t> บุคลากรฝ่ายจัดการสัมมนา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2.2</a:t>
            </a:r>
            <a:r>
              <a:rPr lang="th-TH" dirty="0">
                <a:solidFill>
                  <a:schemeClr val="bg1"/>
                </a:solidFill>
              </a:rPr>
              <a:t> วิทยากร ถ่ายทอดความรู้ประสบการณ์ให้กับผู้เข้าร่วมสัมมนา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2.3</a:t>
            </a:r>
            <a:r>
              <a:rPr lang="th-TH" dirty="0">
                <a:solidFill>
                  <a:schemeClr val="bg1"/>
                </a:solidFill>
              </a:rPr>
              <a:t> ผู้เข้าร่วมสัมมนา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th-TH" dirty="0">
                <a:solidFill>
                  <a:schemeClr val="bg1"/>
                </a:solidFill>
              </a:rPr>
              <a:t>ด้านสถานที่ เครื่องมือและอุปกรณ์ต่างๆ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3.1</a:t>
            </a:r>
            <a:r>
              <a:rPr lang="th-TH" dirty="0">
                <a:solidFill>
                  <a:schemeClr val="bg1"/>
                </a:solidFill>
              </a:rPr>
              <a:t> ห้องประชุมใหญ่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3.2</a:t>
            </a:r>
            <a:r>
              <a:rPr lang="th-TH" dirty="0">
                <a:solidFill>
                  <a:schemeClr val="bg1"/>
                </a:solidFill>
              </a:rPr>
              <a:t> ห้องประชุมย่อย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3.3</a:t>
            </a:r>
            <a:r>
              <a:rPr lang="th-TH" dirty="0">
                <a:solidFill>
                  <a:schemeClr val="bg1"/>
                </a:solidFill>
              </a:rPr>
              <a:t> ห้องรับรอง (สำหรับใช้รับรองวิทยากร แขกพิเศษ ในการเตรียมตัว)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87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96944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3.4</a:t>
            </a:r>
            <a:r>
              <a:rPr lang="th-TH" sz="3200" dirty="0">
                <a:solidFill>
                  <a:schemeClr val="bg1"/>
                </a:solidFill>
              </a:rPr>
              <a:t> ห้องรับประทานอาหารว่าง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3.5</a:t>
            </a:r>
            <a:r>
              <a:rPr lang="th-TH" sz="3200" dirty="0">
                <a:solidFill>
                  <a:schemeClr val="bg1"/>
                </a:solidFill>
              </a:rPr>
              <a:t> ห้องรับประทานอาหาร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3.6</a:t>
            </a:r>
            <a:r>
              <a:rPr lang="th-TH" sz="3200" dirty="0">
                <a:solidFill>
                  <a:schemeClr val="bg1"/>
                </a:solidFill>
              </a:rPr>
              <a:t> อุปกรณ์ด้านโสตทัศนูปกรณ์ เช่น ไมล์ลอย เทป ฯลฯ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th-TH" sz="3200" dirty="0">
                <a:solidFill>
                  <a:schemeClr val="bg1"/>
                </a:solidFill>
              </a:rPr>
              <a:t>ด้านเวลา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4.1</a:t>
            </a:r>
            <a:r>
              <a:rPr lang="th-TH" sz="3200" dirty="0">
                <a:solidFill>
                  <a:schemeClr val="bg1"/>
                </a:solidFill>
              </a:rPr>
              <a:t> ระยะเวลาในการเตรียมการ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4.2</a:t>
            </a:r>
            <a:r>
              <a:rPr lang="th-TH" sz="3200" dirty="0">
                <a:solidFill>
                  <a:schemeClr val="bg1"/>
                </a:solidFill>
              </a:rPr>
              <a:t> การเชิญวิทยากร (เป็นเรื่องที่สำคัญมาก)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4.3</a:t>
            </a:r>
            <a:r>
              <a:rPr lang="th-TH" sz="3200" dirty="0">
                <a:solidFill>
                  <a:schemeClr val="bg1"/>
                </a:solidFill>
              </a:rPr>
              <a:t> เวลาที่ใช้ในการสัมมนา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th-TH" sz="3200" dirty="0">
                <a:solidFill>
                  <a:schemeClr val="bg1"/>
                </a:solidFill>
              </a:rPr>
              <a:t>ด้านงบประมาณ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5.1 </a:t>
            </a:r>
            <a:r>
              <a:rPr lang="th-TH" sz="3200" dirty="0">
                <a:solidFill>
                  <a:schemeClr val="bg1"/>
                </a:solidFill>
              </a:rPr>
              <a:t>ค่าใช้จ่ายต่างๆ</a:t>
            </a:r>
            <a:endParaRPr lang="en-US" sz="3200" dirty="0">
              <a:solidFill>
                <a:schemeClr val="bg1"/>
              </a:solidFill>
            </a:endParaRP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113997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ขั้นตอนของการสัมมนา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chemeClr val="bg1"/>
                </a:solidFill>
              </a:rPr>
              <a:t>1. ขั้นตอนการเตรียมการสัมมนา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-การสำรวจประเด็นปัญหา เช่นอุปสรรในการทำงาน ความต้องการของบุคลากรนโยบายของ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หน่วยงาน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-การตั้งคณะกรรมการกลางในการจัดสัมมนา เช่น คณะกรรมการดำเนินงานคณะอนุกรรมการ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ฝ่ายต่าง ๆ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-การเขียนโครงการสัมมนา โดยต้องมีหัวข้อต่าง ๆ</a:t>
            </a:r>
            <a:r>
              <a:rPr lang="th-TH" sz="2400" dirty="0" smtClean="0">
                <a:solidFill>
                  <a:schemeClr val="bg1"/>
                </a:solidFill>
              </a:rPr>
              <a:t> ดังนี้คือ </a:t>
            </a:r>
            <a:r>
              <a:rPr lang="th-TH" sz="2400" dirty="0">
                <a:solidFill>
                  <a:schemeClr val="bg1"/>
                </a:solidFill>
              </a:rPr>
              <a:t>ชื่อโครงการ ผู้รับผิดชอบ หลักการและ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เหตุผล วัตถุประสงค์ กลุ่มเป้าหมาย ระยะเวลา สถานที่ วิธีการสัมมนา งบประมาณผลที่คาดว่าจะได้รับ กำหนดการสัมมนา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-การเตรียมการก่อนสัมมนา เช่น การประชาสัมพันธ์ การเชิญวิทยากรผู้เชี่ยวชาญ การเชิญ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ผู้เข้าร่วมการสัมมนา สถานที่และอุปกรณ์ เตรียมงานลงทะเบียน เตรียมเอกสาร เตรียมพิธีเปิดและปิดการสัมมนา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93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572141"/>
            <a:ext cx="8658544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2.ขั้นตอนระหว่างการสัมมนา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-การลงทะเบียน ต้องมีเจ้าหน้าที่รับผิดชอบการลงทะเบียนจัดเตรียมและอำนวยความสะดวกใน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การ ลงทะเบียนของผู้เข้าร่วมสัมมนา เช่นการลงชื่อ การรับเอกการ เป็นต้น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-การเปิดสัมมนา ควรมีเอกสารสำหรับการกล่าวรายงานวัตถุประสงค์การจัดสัมมนา การกล่าวเปิด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การสัมมนาเกี่ยวกับประโยชน์ที่จะได้รับจากการสัมมนา และผลที่คาดว่าจะเกิดขึ้นหลังจากการสัมมนาเสร็จสิ้น และกำหนดการแนบท้ายเอาไว้ด้วย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-การจัดประชุมใหญ่ เป็นช่วงของการบรรยายพิเศษของวิทยากรหรือผู้เชี่ยวชาญในเรื่องที่เกี่ยวข้อง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กับการสัมมนา ตลอดจนแนวทางในการสัมมนา 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773436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-การจัดประชุมย่อย เป็นการแบ่งกลุ่มผู้เข้าร่วมสัมมนาเพื่อถกปัญหา เสนอข้อคิดเห็น และ </a:t>
            </a:r>
            <a:r>
              <a:rPr lang="th-TH" sz="2800" dirty="0" smtClean="0">
                <a:solidFill>
                  <a:schemeClr val="bg1"/>
                </a:solidFill>
              </a:rPr>
              <a:t>เสนอแนะ</a:t>
            </a:r>
            <a:r>
              <a:rPr lang="th-TH" sz="2800" dirty="0">
                <a:solidFill>
                  <a:schemeClr val="bg1"/>
                </a:solidFill>
              </a:rPr>
              <a:t>แนวทางในการแก้ปัญหา เพื่อนำไปร่วมสัมมนากับกลุ่มใหญ่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-การจัดประชุมรวม เป็นการรายงานผลการประชุมย่อยที่ชี้ให้เห็นถึงความเป็นมาของการจัด </a:t>
            </a:r>
            <a:r>
              <a:rPr lang="th-TH" sz="2800" dirty="0" smtClean="0">
                <a:solidFill>
                  <a:schemeClr val="bg1"/>
                </a:solidFill>
              </a:rPr>
              <a:t>สัมมนา </a:t>
            </a:r>
            <a:r>
              <a:rPr lang="th-TH" sz="2800" dirty="0">
                <a:solidFill>
                  <a:schemeClr val="bg1"/>
                </a:solidFill>
              </a:rPr>
              <a:t>ความจำเป็นของการดำเนินงาน ความสำเร็จและปัญหาที่เกิดจากการดำเนินการ และเสนอแนะวิธีการแก้ไขปัญหาดังกล่าว เป็นต้น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-การปิดการสัมมนา ควรมีเอกสารสำหรับการกล่าวรายงานผลการจัดการสัมมนาว่าบรรลุ </a:t>
            </a:r>
            <a:r>
              <a:rPr lang="th-TH" sz="2800" dirty="0" smtClean="0">
                <a:solidFill>
                  <a:schemeClr val="bg1"/>
                </a:solidFill>
              </a:rPr>
              <a:t>วัตถุประสงค์</a:t>
            </a:r>
            <a:r>
              <a:rPr lang="th-TH" sz="2800" dirty="0">
                <a:solidFill>
                  <a:schemeClr val="bg1"/>
                </a:solidFill>
              </a:rPr>
              <a:t>การจัดสัมมนาหรือไม่เพียงใด เอกสารสำหรับการกล่าวปิดการสัมมนาเกี่ยวกับประโยชน์ที่ได้รับจากการสัมมนา และความคาดหวังว่าผู้เข้าร่วมสัมมนาจะได้นำความรู้ แนวคิด ประสบการณ์ที่ได้จากการสัมมนาไปปฏิบัติ เผยแพร่ และแก้ปัญหาหลังจากการสัมมนาเสร็จสิ้น </a:t>
            </a:r>
          </a:p>
        </p:txBody>
      </p:sp>
    </p:spTree>
    <p:extLst>
      <p:ext uri="{BB962C8B-B14F-4D97-AF65-F5344CB8AC3E}">
        <p14:creationId xmlns:p14="http://schemas.microsoft.com/office/powerpoint/2010/main" val="3823720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3.ขั้นตอนหลังจากเสร็จสิ้นการสัมมนา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-การวิเคราะห์ผลการสัมมนา เป็นการสรุปผลการสัมมนาเกี่ยวกับความสำเร็จความล้มเหลว </a:t>
            </a:r>
            <a:r>
              <a:rPr lang="th-TH" dirty="0" smtClean="0">
                <a:solidFill>
                  <a:schemeClr val="bg1"/>
                </a:solidFill>
              </a:rPr>
              <a:t>ปัญหา </a:t>
            </a:r>
            <a:r>
              <a:rPr lang="th-TH" dirty="0">
                <a:solidFill>
                  <a:schemeClr val="bg1"/>
                </a:solidFill>
              </a:rPr>
              <a:t>อุปสรรค ของการสัมมนา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-การรายงานผู้บังคับบัญชา เกี่ยวกับผลการสัมมนาว่าบรรลุวัตถุประสงค์มากน้อยเพียงใด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-การรายงานหน่วยงาน เพื่อผลที่ได้จากการสัมมนาไปใช้ประโยชน์ในการบริหารงานขององค์กร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-การดำเนินงานงบประมาณ เพื่อเบิกจ่ายค่าใช้จ่ายต่าง ๆ ให้ถูกต้อง เรียบร้อย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-การติดตามผล เกี่ยวกับการนำความรู้ ความเข้าใจและแนวทางการแก้ปัญหาที่ได้รับจากการสัมมนาไปใช้ว่าสามารถใช้ประโยชน์ได้เพียงใด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6835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ลักษณะทั่วไปของการสัมมนา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1.  ผู้เข้ารับการสัมมนามีลักษณะเป็นทั้งผู้ให้และผู้รับความรู้ / ประสบการณ์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2.  มีลักษณะคล้ายกับการประชุมแบบ  </a:t>
            </a:r>
            <a:r>
              <a:rPr lang="en-US" sz="3200" dirty="0">
                <a:solidFill>
                  <a:schemeClr val="bg1"/>
                </a:solidFill>
              </a:rPr>
              <a:t>Syndicate  </a:t>
            </a:r>
            <a:r>
              <a:rPr lang="th-TH" sz="3200" dirty="0">
                <a:solidFill>
                  <a:schemeClr val="bg1"/>
                </a:solidFill>
              </a:rPr>
              <a:t>คือเป็นเรื่องการประชุมเพื่อปัญหาแต่ปัญหาของการสัมมนาเป็นเรื่องที่กว้างกว่า  อาจจะมีการแบ่งกลุ่มย่อยหรือไม่มีก็ได้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3.  การสัมมนาไม่มีการลงมติหรือลงคะแนนเสียงชี้ขาด  แต่เป็นการประมวลความคิดเห็นเพื่อสรุปเป็นข้อเสนอแนะสำหรับการแก้ปัญหา 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4.  ผลการสัมมนาจะใช้เป็นแนวปฏิบัติและเสนอต่อหน่วยงาน  เพื่อให้รับนโยบายแล้วถือเป็นแนวปฏิบัติในบางเรื่องที่ปฏิบัติได้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458365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300" b="1" dirty="0" smtClean="0"/>
              <a:t/>
            </a:r>
            <a:br>
              <a:rPr lang="th-TH" sz="5300" b="1" dirty="0" smtClean="0"/>
            </a:br>
            <a:r>
              <a:rPr lang="th-TH" sz="5300" b="1" dirty="0" smtClean="0"/>
              <a:t>การ</a:t>
            </a:r>
            <a:r>
              <a:rPr lang="th-TH" sz="5300" b="1" dirty="0"/>
              <a:t>เรียนการสอนแบบสัมมนา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วิธีสอนแบบสัมมนา หมายถึง วิธีสอนที่มุ่งให้ผู้เรียนได้มีโอกาสสนทนาแลกเปลี่ยนความคิดเห็น หรือพิจารณาหัวข้อที่กลุ่มมีความสนใจร่วมกัน โดยมีจุดมุ่งหมายเพื่อหาคำตอบแนวทาง หรือเพื่อแก้ปัญหาใดปัญหาหนึ่งร่วมกัน วิธีสอนแบบสัมมนาจึงเป็นวิธีการสอนที่ผู้เรียนมีส่วนร่วมในการสัมมนา คือ ได้คิด ได้ทำ ได้แก้ปัญหา เป็นการพัฒนาผู้เรียนทั้งด้านความรู้ ด้านเจตคติ และด้านทักษะการเรียนรู้ เช่น ทักษะความคิด การพูด การรับฟัง การแสดงความคิดเห็น การทำงานร่วมกับกลุ่มในรูปแบบคณะกรรมการ</a:t>
            </a:r>
            <a:endParaRPr lang="en-US" sz="36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8574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300" b="1" dirty="0" smtClean="0"/>
              <a:t/>
            </a:r>
            <a:br>
              <a:rPr lang="th-TH" sz="5300" b="1" dirty="0" smtClean="0"/>
            </a:br>
            <a:r>
              <a:rPr lang="th-TH" sz="5300" b="1" dirty="0" smtClean="0"/>
              <a:t>การ</a:t>
            </a:r>
            <a:r>
              <a:rPr lang="th-TH" sz="5300" b="1" dirty="0"/>
              <a:t>จัดการสอนแบบสัมมนา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th-TH" sz="3200" dirty="0">
                <a:solidFill>
                  <a:schemeClr val="bg1"/>
                </a:solidFill>
              </a:rPr>
              <a:t>การจัดการสอนเพื่อเพิ่มพูนความรู้โดยผู้เรียนและผู้สอนช่วยกันเลือกเรื่องนำมาเรียนรู้ร่วมกัน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th-TH" sz="3200" dirty="0">
                <a:solidFill>
                  <a:schemeClr val="bg1"/>
                </a:solidFill>
              </a:rPr>
              <a:t>เสนอผลงานวิจัยเพื่ออภิปรายผลงานของตน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th-TH" sz="3200" dirty="0">
                <a:solidFill>
                  <a:schemeClr val="bg1"/>
                </a:solidFill>
              </a:rPr>
              <a:t>การเชิญผู้เชี่ยวชาญบางสาขามาอภิปรายเกี่ยวกับเรื่องราวหรือปัญหาให้กระจ่างขึ้น 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th-TH" sz="3200" dirty="0">
                <a:solidFill>
                  <a:schemeClr val="bg1"/>
                </a:solidFill>
              </a:rPr>
              <a:t>การรวบรวมความรู้ในสาขาวิชาต่าง ๆ ที่ได้ศึกษามาหรือค้นคว้าเรื่องใดเรื่องหนึ่ง แล้วนำมาแลกเปลี่ยนอภิปรายความเห็นกัน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KFN\Downloads\downloa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82" y1="27381" x2="4682" y2="27381"/>
                        <a14:foregroundMark x1="3344" y1="39286" x2="10033" y2="62500"/>
                        <a14:foregroundMark x1="15050" y1="59524" x2="21405" y2="68452"/>
                        <a14:foregroundMark x1="16388" y1="79167" x2="15719" y2="89881"/>
                        <a14:foregroundMark x1="22408" y1="74405" x2="24749" y2="82738"/>
                        <a14:foregroundMark x1="39799" y1="76190" x2="39799" y2="76190"/>
                        <a14:foregroundMark x1="39130" y1="61310" x2="39130" y2="61310"/>
                        <a14:foregroundMark x1="36455" y1="36905" x2="36455" y2="36905"/>
                        <a14:foregroundMark x1="36455" y1="18452" x2="36455" y2="18452"/>
                        <a14:foregroundMark x1="29431" y1="17857" x2="29431" y2="17857"/>
                        <a14:foregroundMark x1="29766" y1="35119" x2="29766" y2="35119"/>
                        <a14:foregroundMark x1="30435" y1="22619" x2="30100" y2="44643"/>
                        <a14:foregroundMark x1="19064" y1="42262" x2="19064" y2="42262"/>
                        <a14:foregroundMark x1="4013" y1="21429" x2="4013" y2="21429"/>
                        <a14:foregroundMark x1="55518" y1="19643" x2="59197" y2="36310"/>
                        <a14:foregroundMark x1="51505" y1="42262" x2="51505" y2="42262"/>
                        <a14:foregroundMark x1="76254" y1="48214" x2="76254" y2="48214"/>
                        <a14:foregroundMark x1="90970" y1="44643" x2="90970" y2="44643"/>
                        <a14:foregroundMark x1="91304" y1="19643" x2="91304" y2="19643"/>
                        <a14:foregroundMark x1="92977" y1="43452" x2="92977" y2="43452"/>
                        <a14:foregroundMark x1="92642" y1="54167" x2="91973" y2="59524"/>
                        <a14:foregroundMark x1="82274" y1="48810" x2="82274" y2="48810"/>
                        <a14:foregroundMark x1="82943" y1="57738" x2="82943" y2="57738"/>
                        <a14:foregroundMark x1="82943" y1="78571" x2="82943" y2="78571"/>
                        <a14:foregroundMark x1="82943" y1="91071" x2="82943" y2="91071"/>
                        <a14:foregroundMark x1="82609" y1="67262" x2="82609" y2="67262"/>
                        <a14:foregroundMark x1="77592" y1="85119" x2="77592" y2="85119"/>
                        <a14:foregroundMark x1="75920" y1="86310" x2="75920" y2="86310"/>
                        <a14:foregroundMark x1="82609" y1="69643" x2="82609" y2="86310"/>
                        <a14:foregroundMark x1="90635" y1="48810" x2="93311" y2="30357"/>
                        <a14:foregroundMark x1="78261" y1="45833" x2="75585" y2="44048"/>
                        <a14:foregroundMark x1="79264" y1="44643" x2="79264" y2="44643"/>
                        <a14:foregroundMark x1="71237" y1="35119" x2="73579" y2="45238"/>
                        <a14:foregroundMark x1="46488" y1="19048" x2="43478" y2="33333"/>
                        <a14:foregroundMark x1="39130" y1="88690" x2="39130" y2="88690"/>
                        <a14:foregroundMark x1="39130" y1="82143" x2="39130" y2="82143"/>
                        <a14:backgroundMark x1="22742" y1="55952" x2="22742" y2="55952"/>
                        <a14:backgroundMark x1="35117" y1="72024" x2="35117" y2="72024"/>
                        <a14:backgroundMark x1="40803" y1="23214" x2="40803" y2="23214"/>
                        <a14:backgroundMark x1="35117" y1="29167" x2="35117" y2="29167"/>
                        <a14:backgroundMark x1="40803" y1="38095" x2="40803" y2="38095"/>
                        <a14:backgroundMark x1="70903" y1="39286" x2="70903" y2="39286"/>
                        <a14:backgroundMark x1="87625" y1="54167" x2="87625" y2="54167"/>
                        <a14:backgroundMark x1="27090" y1="79762" x2="27090" y2="79762"/>
                        <a14:backgroundMark x1="31773" y1="72024" x2="31773" y2="72024"/>
                        <a14:backgroundMark x1="37458" y1="87500" x2="37458" y2="87500"/>
                        <a14:backgroundMark x1="37458" y1="74405" x2="37458" y2="74405"/>
                        <a14:backgroundMark x1="61873" y1="73810" x2="61873" y2="73810"/>
                        <a14:backgroundMark x1="61538" y1="82738" x2="61538" y2="82738"/>
                        <a14:backgroundMark x1="23746" y1="66071" x2="23746" y2="6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77788"/>
            <a:ext cx="3168352" cy="17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34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ลักษณะ</a:t>
            </a:r>
            <a:r>
              <a:rPr lang="th-TH" b="1" dirty="0"/>
              <a:t>กิจกรรมการเรียนการสอนแบบสัมมนา </a:t>
            </a: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th-TH" dirty="0">
                <a:solidFill>
                  <a:schemeClr val="bg1"/>
                </a:solidFill>
              </a:rPr>
              <a:t>การสอนแบบสัมมนา ต้องเลือกเรื่องที่จะสัมมนา โดยผู้เรียนจะศึกษาวางแผนร่วมกัน จัดหัวข้อเรื่องให้พอดีกับเวลาที่มี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th-TH" dirty="0">
                <a:solidFill>
                  <a:schemeClr val="bg1"/>
                </a:solidFill>
              </a:rPr>
              <a:t>หลังจากศึกษาค้นคว้าแล้วผู้เรียนแต่ละคน กลุ่ม เสนอรายงานการศึกษาค้นคว้าของตน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th-TH" dirty="0">
                <a:solidFill>
                  <a:schemeClr val="bg1"/>
                </a:solidFill>
              </a:rPr>
              <a:t>ผู้เรียนคนอื่น ๆ ร่วมอภิปราย เมื่ออภิปรายสิ้นสุด ควรมีการสรุปสิ่งที่ได้เรียนรู้  ผู้เรียนจะต้องมีทักษะในการศึกษาด้วยตนเอง ค้นคว้าเป็น เขียนรายงานเป็น มีทักษะในการพูด กล้าแสดงออก ยอมรับความคิดเห็นของผู้อื่น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th-TH" dirty="0">
                <a:solidFill>
                  <a:schemeClr val="bg1"/>
                </a:solidFill>
              </a:rPr>
              <a:t>มีผู้เชี่ยวชาญ หรือวิทยากรมาบรรยายให้ความรู้ก่อน แล้วผู้อภิปรายจึงเข้ากลุ่มย่อยอภิปราย ค้นคว้าหาข้อเท็จจริง  </a:t>
            </a:r>
            <a:endParaRPr lang="en-US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3958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 smtClean="0"/>
              <a:t>ความ</a:t>
            </a:r>
            <a:r>
              <a:rPr lang="th-TH" sz="5400" dirty="0"/>
              <a:t>เป็นมาของการสัมมนา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15516" y="2348880"/>
            <a:ext cx="8712968" cy="3888432"/>
          </a:xfrm>
        </p:spPr>
        <p:txBody>
          <a:bodyPr>
            <a:normAutofit fontScale="92500" lnSpcReduction="10000"/>
          </a:bodyPr>
          <a:lstStyle/>
          <a:p>
            <a:r>
              <a:rPr lang="th-TH" sz="3600" dirty="0">
                <a:solidFill>
                  <a:schemeClr val="bg1"/>
                </a:solidFill>
              </a:rPr>
              <a:t>การสัมมนาเกิดจากสถาบันนักบวชในศาสนาคริสต์ ทำหน้าที่ผลิตครูสอนศาสนา  การสอนของสถาบันนักบวชจะมีรูปแบบการสอนที่ให้อิสระแก่ผู้เรียนด้านการคิดค้นคว้าด้วยตัวเอง </a:t>
            </a:r>
            <a:endParaRPr lang="th-TH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3600" dirty="0" smtClean="0">
                <a:solidFill>
                  <a:schemeClr val="bg1"/>
                </a:solidFill>
              </a:rPr>
              <a:t> </a:t>
            </a:r>
            <a:endParaRPr lang="th-TH" sz="3600" dirty="0">
              <a:solidFill>
                <a:schemeClr val="bg1"/>
              </a:solidFill>
            </a:endParaRPr>
          </a:p>
          <a:p>
            <a:r>
              <a:rPr lang="th-TH" sz="3600" dirty="0">
                <a:solidFill>
                  <a:schemeClr val="bg1"/>
                </a:solidFill>
              </a:rPr>
              <a:t>ปี ค.ศ. 1694 เกิด การสอนสัมมนาเริ่มต้นครั้งแรกที</a:t>
            </a:r>
            <a:r>
              <a:rPr lang="en-US" sz="3600" dirty="0">
                <a:solidFill>
                  <a:schemeClr val="bg1"/>
                </a:solidFill>
              </a:rPr>
              <a:t>University of Halle </a:t>
            </a:r>
            <a:r>
              <a:rPr lang="th-TH" sz="3600" dirty="0">
                <a:solidFill>
                  <a:schemeClr val="bg1"/>
                </a:solidFill>
              </a:rPr>
              <a:t>ประเทศเยอรมนี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8628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ความเป็นมาของการ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th-TH" sz="3600" dirty="0">
                <a:solidFill>
                  <a:schemeClr val="bg1"/>
                </a:solidFill>
              </a:rPr>
              <a:t>ปี ค.ศ. 1869 </a:t>
            </a:r>
            <a:r>
              <a:rPr lang="en-US" sz="3600" dirty="0">
                <a:solidFill>
                  <a:schemeClr val="bg1"/>
                </a:solidFill>
              </a:rPr>
              <a:t>Charles </a:t>
            </a:r>
            <a:r>
              <a:rPr lang="en-US" sz="3600" dirty="0" err="1">
                <a:solidFill>
                  <a:schemeClr val="bg1"/>
                </a:solidFill>
              </a:rPr>
              <a:t>Kendel</a:t>
            </a:r>
            <a:r>
              <a:rPr lang="en-US" sz="3600" dirty="0">
                <a:solidFill>
                  <a:schemeClr val="bg1"/>
                </a:solidFill>
              </a:rPr>
              <a:t> Adam </a:t>
            </a:r>
            <a:r>
              <a:rPr lang="th-TH" sz="3600" dirty="0">
                <a:solidFill>
                  <a:schemeClr val="bg1"/>
                </a:solidFill>
              </a:rPr>
              <a:t>ได้ทดลองใช้การสอนสัมมนากับนักศึกษาวิชาประวัติศาสตร์ ณ มหาวิทยาลัยมิชิแกน ประเทศสหรัฐอเมริกา  </a:t>
            </a:r>
            <a:endParaRPr lang="th-TH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600" dirty="0">
              <a:solidFill>
                <a:schemeClr val="bg1"/>
              </a:solidFill>
            </a:endParaRPr>
          </a:p>
          <a:p>
            <a:r>
              <a:rPr lang="th-TH" sz="3600" dirty="0">
                <a:solidFill>
                  <a:schemeClr val="bg1"/>
                </a:solidFill>
              </a:rPr>
              <a:t>ต่อจากนั้นเป็นต้นมาการสอนสัมมนาก็ได้แพร่หลายมากขึ้นโดยเฉพาะมหาวิทยาลัย </a:t>
            </a:r>
            <a:r>
              <a:rPr lang="en-US" sz="3600" dirty="0">
                <a:solidFill>
                  <a:schemeClr val="bg1"/>
                </a:solidFill>
              </a:rPr>
              <a:t>John Hopkins </a:t>
            </a:r>
            <a:r>
              <a:rPr lang="th-TH" sz="3600" dirty="0">
                <a:solidFill>
                  <a:schemeClr val="bg1"/>
                </a:solidFill>
              </a:rPr>
              <a:t>ในปี ค.ศ. 1875</a:t>
            </a:r>
          </a:p>
          <a:p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96" r="98917">
                        <a14:foregroundMark x1="13202" y1="30573" x2="12593" y2="61783"/>
                        <a14:foregroundMark x1="45836" y1="62102" x2="48138" y2="78025"/>
                        <a14:foregroundMark x1="64590" y1="62898" x2="64590" y2="83439"/>
                        <a14:foregroundMark x1="79418" y1="66083" x2="79418" y2="92516"/>
                        <a14:foregroundMark x1="93568" y1="63535" x2="93568" y2="92516"/>
                        <a14:foregroundMark x1="27353" y1="57006" x2="35410" y2="49522"/>
                        <a14:foregroundMark x1="36154" y1="51274" x2="36154" y2="82006"/>
                        <a14:foregroundMark x1="24171" y1="59873" x2="24171" y2="78344"/>
                        <a14:foregroundMark x1="24306" y1="78025" x2="24441" y2="98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00282"/>
            <a:ext cx="7632848" cy="32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154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ความหมายของการสัมมนา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สัมมนา ตรงกับคำภาษาอังกฤษว่า </a:t>
            </a:r>
            <a:r>
              <a:rPr lang="en-US" sz="3200" dirty="0">
                <a:solidFill>
                  <a:schemeClr val="bg1"/>
                </a:solidFill>
              </a:rPr>
              <a:t>Seminar </a:t>
            </a:r>
            <a:r>
              <a:rPr lang="th-TH" sz="3200" dirty="0">
                <a:solidFill>
                  <a:schemeClr val="bg1"/>
                </a:solidFill>
              </a:rPr>
              <a:t>มีรากศัพท์มาจากคำว่า </a:t>
            </a:r>
            <a:r>
              <a:rPr lang="en-US" sz="3200" dirty="0">
                <a:solidFill>
                  <a:schemeClr val="bg1"/>
                </a:solidFill>
              </a:rPr>
              <a:t>Seminarian </a:t>
            </a:r>
            <a:r>
              <a:rPr lang="th-TH" sz="3200" dirty="0">
                <a:solidFill>
                  <a:schemeClr val="bg1"/>
                </a:solidFill>
              </a:rPr>
              <a:t>เป็นชื่อของวิธีสอน ที่มีรูปแบบการสอนที่ให้ยอมรับความจริง เป็นการสอนที่ให้อิสระแก่ผู้เรียน ทางด้านคิด – ค้นคว้าด้วย</a:t>
            </a:r>
            <a:r>
              <a:rPr lang="th-TH" sz="3200" dirty="0" smtClean="0">
                <a:solidFill>
                  <a:schemeClr val="bg1"/>
                </a:solidFill>
              </a:rPr>
              <a:t>ตัวเอง</a:t>
            </a:r>
          </a:p>
          <a:p>
            <a:r>
              <a:rPr lang="th-TH" sz="3200" dirty="0">
                <a:solidFill>
                  <a:schemeClr val="bg1"/>
                </a:solidFill>
              </a:rPr>
              <a:t>พจนานุกรม ฉบับราชบัณฑิตยสถาน พ.ศ. ๒๕๕๔  ให้ความหมายของ สัมมนา ว่า การประชุมแบบหนึ่ง ซึ่งมีวัตถุประสงค์เพื่อแลกเปลี่ยนความรู้ ความคิดเห็น และหาข้อสรุปหรือข้อเสนอแนะในเรื่องใดเรื่องหนึ่ง ผลสรุปที่ได้ถือว่าเป็นเพียงข้อเสนอแนะ ผู้เกี่ยวข้องจะนำไปปฏิบัติตามหรือไม่ก็ได้ เช่น สัมมนาการศึกษาประชาบาล</a:t>
            </a:r>
          </a:p>
        </p:txBody>
      </p:sp>
    </p:spTree>
    <p:extLst>
      <p:ext uri="{BB962C8B-B14F-4D97-AF65-F5344CB8AC3E}">
        <p14:creationId xmlns:p14="http://schemas.microsoft.com/office/powerpoint/2010/main" val="4098019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ความหมายของการ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ดังนั้นการสัมมนา คือ สถานการณ์การประชุมกลุ่มบุคคลที่มีความรู้ ความสามารถ และความสนใจประสบการณ์ในงานวิชาชีพเดียวกัน หรือ วัตถุประสงค์เดียวกัน เพื่อการศึกษาค้นคว้าเรื่องใดเรื่องหนึ่งร่วมกัน สำรวจ เรียนรู้ แลกเปลี่ยนความคิดเห็นซึ่งกันและกัน วิเคราะห์ปัญหาและหาแนวทางแก้ปัญหาที่พบอยู่อย่าง เป็นระบบ โดยคำนึงถึงบทบาทการของการมีส่วนร่วมจากทุกส่วน ตามหลักการประชาธิปไตยภายใต้เวลาที่เหมาะสม</a:t>
            </a:r>
          </a:p>
        </p:txBody>
      </p:sp>
      <p:pic>
        <p:nvPicPr>
          <p:cNvPr id="5122" name="Picture 2" descr="C:\Users\KFN\Downloads\seminar-event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3" b="100000" l="0" r="100000">
                        <a14:foregroundMark x1="12572" y1="24408" x2="12572" y2="24408"/>
                        <a14:foregroundMark x1="32291" y1="22939" x2="32291" y2="22939"/>
                        <a14:foregroundMark x1="20038" y1="32490" x2="20038" y2="32490"/>
                        <a14:foregroundMark x1="41927" y1="24898" x2="41927" y2="24898"/>
                        <a14:foregroundMark x1="38545" y1="45796" x2="38545" y2="45796"/>
                        <a14:foregroundMark x1="54180" y1="21061" x2="54180" y2="21061"/>
                        <a14:foregroundMark x1="63816" y1="27673" x2="63816" y2="27673"/>
                        <a14:foregroundMark x1="80536" y1="22939" x2="80536" y2="22939"/>
                        <a14:foregroundMark x1="89789" y1="29633" x2="89789" y2="29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06225"/>
            <a:ext cx="3731419" cy="2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54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จุดมุ่งหมายของการสัมมนา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1. เพื่อ</a:t>
            </a:r>
            <a:r>
              <a:rPr lang="th-TH" sz="3500" dirty="0">
                <a:solidFill>
                  <a:schemeClr val="bg1"/>
                </a:solidFill>
              </a:rPr>
              <a:t>เพิ่มพูนและเติมเต็มความรู้ความสามารถ ทักษะประสบการณ์ด้านวิชาการหรือด้านวิชาชีพให้แก่ผู้เข้าร่วมสัมมนาโดยตรง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2. เพื่อ</a:t>
            </a:r>
            <a:r>
              <a:rPr lang="th-TH" sz="3500" dirty="0">
                <a:solidFill>
                  <a:schemeClr val="bg1"/>
                </a:solidFill>
              </a:rPr>
              <a:t>แลกเปลี่ยนความคิดเห็นระหว่างกันและกันของผู้เข่าร่วมสัมมนา กับวิทยากร ผู้เชี่ยวชาญในเรื่องหรือสาขาวิชาเฉพาะทางนั้นๆ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3. เพื่อ</a:t>
            </a:r>
            <a:r>
              <a:rPr lang="th-TH" sz="3500" dirty="0">
                <a:solidFill>
                  <a:schemeClr val="bg1"/>
                </a:solidFill>
              </a:rPr>
              <a:t>ค้นหาคำตอบ วิธีการแก้ปัญหาหรือแนวทางการแก้ปัญหาในทางปฏิบัติร่วมกัน 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4. เพื่อให้</a:t>
            </a:r>
            <a:r>
              <a:rPr lang="th-TH" sz="3500" dirty="0">
                <a:solidFill>
                  <a:schemeClr val="bg1"/>
                </a:solidFill>
              </a:rPr>
              <a:t>ได้แนวทางสรุป ประกอบการตัดสินใจ หรือหาแนวทางแก้ปัญหา หรือกำหนดนโยบายของหน่วยงาน 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5. เพื่อ</a:t>
            </a:r>
            <a:r>
              <a:rPr lang="th-TH" sz="3500" dirty="0">
                <a:solidFill>
                  <a:schemeClr val="bg1"/>
                </a:solidFill>
              </a:rPr>
              <a:t>สร้างความตระหนัก หรือกระตุ้นให้ผู้เข้าร่วมสัมมานา  หลักการวิธีการเรียนรู้ หรือ แนวทางปฏิบัติไปใช้ให้เกิดประโยชน์ต่อหน้าที่และภาระงานที่ปฏิบัติหรือรับผิดชอบต่อไป</a:t>
            </a:r>
            <a:endParaRPr lang="en-US" sz="35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8264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ประโยชน์ของการสัมมนา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9971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1. ผู้</a:t>
            </a:r>
            <a:r>
              <a:rPr lang="th-TH" sz="3200" dirty="0">
                <a:solidFill>
                  <a:schemeClr val="bg1"/>
                </a:solidFill>
              </a:rPr>
              <a:t>จัดหรือผู้เรียนสามารถดำเนินการจัดสัมมนาได้อย่างมีประสิทธิภาพ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2. ผู้เข้าร่วม</a:t>
            </a:r>
            <a:r>
              <a:rPr lang="th-TH" sz="3200" dirty="0">
                <a:solidFill>
                  <a:schemeClr val="bg1"/>
                </a:solidFill>
              </a:rPr>
              <a:t>สัมมนา ได้รับความรู้ แนวคิดจากการเข้าร่วมสัมมนา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3. ช่วย</a:t>
            </a:r>
            <a:r>
              <a:rPr lang="th-TH" sz="3200" dirty="0">
                <a:solidFill>
                  <a:schemeClr val="bg1"/>
                </a:solidFill>
              </a:rPr>
              <a:t>ทำให้ระบบและวิธีการทำงานมีประสิทธิภาพสูงขึ้น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4. การ</a:t>
            </a:r>
            <a:r>
              <a:rPr lang="th-TH" sz="3200" dirty="0">
                <a:solidFill>
                  <a:schemeClr val="bg1"/>
                </a:solidFill>
              </a:rPr>
              <a:t>สัมมนาจะช่วยแบ่งเบาภาระการปฏิบัติงานของผู้บังคับบัญชา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5. เป็น</a:t>
            </a:r>
            <a:r>
              <a:rPr lang="th-TH" sz="3200" dirty="0">
                <a:solidFill>
                  <a:schemeClr val="bg1"/>
                </a:solidFill>
              </a:rPr>
              <a:t>การพัฒนาผู้ปฏิบัติงาน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6. เป็น</a:t>
            </a:r>
            <a:r>
              <a:rPr lang="th-TH" sz="3200" dirty="0">
                <a:solidFill>
                  <a:schemeClr val="bg1"/>
                </a:solidFill>
              </a:rPr>
              <a:t>การส่งเสริมความก้าวหน้าของผู้ปฏิบัติงาน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7. เกิด</a:t>
            </a:r>
            <a:r>
              <a:rPr lang="th-TH" sz="3200" dirty="0">
                <a:solidFill>
                  <a:schemeClr val="bg1"/>
                </a:solidFill>
              </a:rPr>
              <a:t>ความคิดริเริ่มสร้างสรรค์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8. สามารถ</a:t>
            </a:r>
            <a:r>
              <a:rPr lang="th-TH" sz="3200" dirty="0">
                <a:solidFill>
                  <a:schemeClr val="bg1"/>
                </a:solidFill>
              </a:rPr>
              <a:t>สร้างความเข้าใจอันดีต่อเพื่อนร่วมงาน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9. สามารถ</a:t>
            </a:r>
            <a:r>
              <a:rPr lang="th-TH" sz="3200" dirty="0">
                <a:solidFill>
                  <a:schemeClr val="bg1"/>
                </a:solidFill>
              </a:rPr>
              <a:t>ร่วมกันแก้ปัญหาในการทำงานได้ และฝึกการเป็นผู้นำ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78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องค์ประกอบโดยภาพรวมของการสัมมนา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องค์ประกอบของการสัมมนา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th-TH" sz="3200" dirty="0">
                <a:solidFill>
                  <a:schemeClr val="bg1"/>
                </a:solidFill>
              </a:rPr>
              <a:t>ด้านเนื้อหา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1.1</a:t>
            </a:r>
            <a:r>
              <a:rPr lang="th-TH" sz="3200" dirty="0">
                <a:solidFill>
                  <a:schemeClr val="bg1"/>
                </a:solidFill>
              </a:rPr>
              <a:t> จุดมุ่งหมายของการสัมมนา เช่น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  - </a:t>
            </a:r>
            <a:r>
              <a:rPr lang="th-TH" sz="3200" dirty="0">
                <a:solidFill>
                  <a:schemeClr val="bg1"/>
                </a:solidFill>
              </a:rPr>
              <a:t>เพื่อร่วมกันพิจารณา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	   1.2</a:t>
            </a:r>
            <a:r>
              <a:rPr lang="th-TH" sz="3200" dirty="0">
                <a:solidFill>
                  <a:schemeClr val="bg1"/>
                </a:solidFill>
              </a:rPr>
              <a:t> เรื่องที่จะนำมาจัดสัมมนา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      	        - </a:t>
            </a:r>
            <a:r>
              <a:rPr lang="th-TH" sz="3200" dirty="0">
                <a:solidFill>
                  <a:schemeClr val="bg1"/>
                </a:solidFill>
              </a:rPr>
              <a:t>ควรเป็นเรื่องที่ต้องการศึกษาและแนว</a:t>
            </a:r>
            <a:r>
              <a:rPr lang="th-TH" sz="3200" dirty="0" smtClean="0">
                <a:solidFill>
                  <a:schemeClr val="bg1"/>
                </a:solidFill>
              </a:rPr>
              <a:t>ทางการ แก้ไข </a:t>
            </a:r>
            <a:r>
              <a:rPr lang="th-TH" sz="3200" dirty="0">
                <a:solidFill>
                  <a:schemeClr val="bg1"/>
                </a:solidFill>
              </a:rPr>
              <a:t>ที่เกี่ยวข้องกับงานหรือเรื่องที่กำลังศึกษา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	   1.3</a:t>
            </a:r>
            <a:r>
              <a:rPr lang="th-TH" sz="3200" dirty="0">
                <a:solidFill>
                  <a:schemeClr val="bg1"/>
                </a:solidFill>
              </a:rPr>
              <a:t> หัวข้อเรื่อง เพื่อเป็นกรอบแนวความคิดของเรื่องที่สัมมนา</a:t>
            </a:r>
            <a:endParaRPr lang="en-US" sz="32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04" y="1412776"/>
            <a:ext cx="37306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989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th-TH" sz="3600" dirty="0">
                <a:solidFill>
                  <a:schemeClr val="bg1"/>
                </a:solidFill>
              </a:rPr>
              <a:t>1.4 กำหนดการสัมมนา (ควรระบุ) เช่น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</a:t>
            </a:r>
            <a:r>
              <a:rPr lang="th-TH" sz="3600" dirty="0" smtClean="0">
                <a:solidFill>
                  <a:schemeClr val="bg1"/>
                </a:solidFill>
              </a:rPr>
              <a:t>      - ชื่อ</a:t>
            </a:r>
            <a:r>
              <a:rPr lang="th-TH" sz="3600" dirty="0">
                <a:solidFill>
                  <a:schemeClr val="bg1"/>
                </a:solidFill>
              </a:rPr>
              <a:t>หน่วยงานหรือบุคคลที่เกี่ยวข้อง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ชื่อเรื่องสัมมนา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วัน เดือน ปี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เวลา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สถานที่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1.5 ผลที่ได้จากการสัมมนา</a:t>
            </a:r>
          </a:p>
        </p:txBody>
      </p:sp>
      <p:pic>
        <p:nvPicPr>
          <p:cNvPr id="6" name="Picture 4" descr="C:\Users\KFN\Downloads\original-14242367072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53673" cy="24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97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130</TotalTime>
  <Words>1673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Angsana New</vt:lpstr>
      <vt:lpstr>Arial</vt:lpstr>
      <vt:lpstr>Cordia New</vt:lpstr>
      <vt:lpstr>TH SarabunPSK</vt:lpstr>
      <vt:lpstr>Tw Cen MT</vt:lpstr>
      <vt:lpstr>Droplet</vt:lpstr>
      <vt:lpstr>ความรู้เบื้องต้นเกี่ยวกับการสัมมนา </vt:lpstr>
      <vt:lpstr>ความเป็นมาของการสัมมนา</vt:lpstr>
      <vt:lpstr>ความเป็นมาของการสัมมนา (ต่อ)</vt:lpstr>
      <vt:lpstr>ความหมายของการสัมมนา</vt:lpstr>
      <vt:lpstr>ความหมายของการสัมมนา (ต่อ)</vt:lpstr>
      <vt:lpstr>จุดมุ่งหมายของการสัมมนา</vt:lpstr>
      <vt:lpstr>ประโยชน์ของการสัมมนา</vt:lpstr>
      <vt:lpstr>องค์ประกอบโดยภาพรวมของการสัมมนา</vt:lpstr>
      <vt:lpstr>องค์ประกอบโดยภาพรวมของการสัมมนา (ต่อ)</vt:lpstr>
      <vt:lpstr>องค์ประกอบโดยภาพรวมของการสัมมนา (ต่อ)</vt:lpstr>
      <vt:lpstr>องค์ประกอบโดยภาพรวมของการสัมมนา (ต่อ)</vt:lpstr>
      <vt:lpstr>ขั้นตอนของการสัมมนา</vt:lpstr>
      <vt:lpstr>ขั้นตอนของการสัมมนา (ต่อ)</vt:lpstr>
      <vt:lpstr>ขั้นตอนของการสัมมนา (ต่อ)</vt:lpstr>
      <vt:lpstr>ขั้นตอนของการสัมมนา (ต่อ)</vt:lpstr>
      <vt:lpstr>ลักษณะทั่วไปของการสัมมนา</vt:lpstr>
      <vt:lpstr> การเรียนการสอนแบบสัมมนา </vt:lpstr>
      <vt:lpstr> การจัดการสอนแบบสัมมนา  </vt:lpstr>
      <vt:lpstr> ลักษณะกิจกรรมการเรียนการสอนแบบสัมมนา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ความรู้เบื้องต้นเกี่ยวกับการสัมมนา</dc:title>
  <dc:creator>KFN</dc:creator>
  <cp:lastModifiedBy>HP</cp:lastModifiedBy>
  <cp:revision>11</cp:revision>
  <dcterms:created xsi:type="dcterms:W3CDTF">2018-02-05T12:40:12Z</dcterms:created>
  <dcterms:modified xsi:type="dcterms:W3CDTF">2026-03-21T06:21:49Z</dcterms:modified>
</cp:coreProperties>
</file>